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 id="2147483819" r:id="rId2"/>
  </p:sldMasterIdLst>
  <p:notesMasterIdLst>
    <p:notesMasterId r:id="rId17"/>
  </p:notesMasterIdLst>
  <p:handoutMasterIdLst>
    <p:handoutMasterId r:id="rId18"/>
  </p:handoutMasterIdLst>
  <p:sldIdLst>
    <p:sldId id="317" r:id="rId3"/>
    <p:sldId id="392" r:id="rId4"/>
    <p:sldId id="374" r:id="rId5"/>
    <p:sldId id="401" r:id="rId6"/>
    <p:sldId id="403" r:id="rId7"/>
    <p:sldId id="417" r:id="rId8"/>
    <p:sldId id="418" r:id="rId9"/>
    <p:sldId id="415" r:id="rId10"/>
    <p:sldId id="419" r:id="rId11"/>
    <p:sldId id="397" r:id="rId12"/>
    <p:sldId id="400" r:id="rId13"/>
    <p:sldId id="416" r:id="rId14"/>
    <p:sldId id="379" r:id="rId15"/>
    <p:sldId id="259"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98"/>
    <a:srgbClr val="002060"/>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9" autoAdjust="0"/>
    <p:restoredTop sz="94227" autoAdjust="0"/>
  </p:normalViewPr>
  <p:slideViewPr>
    <p:cSldViewPr snapToGrid="0">
      <p:cViewPr varScale="1">
        <p:scale>
          <a:sx n="114" d="100"/>
          <a:sy n="114" d="100"/>
        </p:scale>
        <p:origin x="832" y="72"/>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8CE586-FD81-4F39-A498-4C35B8272DC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E506F06C-91E0-452A-A10A-0B62A36945C2}">
      <dgm:prSet phldrT="[文本]"/>
      <dgm:spPr/>
      <dgm:t>
        <a:bodyPr/>
        <a:lstStyle/>
        <a:p>
          <a:r>
            <a:rPr lang="zh-CN" altLang="en-US" dirty="0"/>
            <a:t>遥控操作</a:t>
          </a:r>
        </a:p>
      </dgm:t>
    </dgm:pt>
    <dgm:pt modelId="{1F7311BC-05FD-4EBA-9FC1-4BD9B58FB079}" type="parTrans" cxnId="{8BD51A57-5A19-48D6-8AEC-8D0C1B8539D8}">
      <dgm:prSet/>
      <dgm:spPr/>
      <dgm:t>
        <a:bodyPr/>
        <a:lstStyle/>
        <a:p>
          <a:endParaRPr lang="zh-CN" altLang="en-US"/>
        </a:p>
      </dgm:t>
    </dgm:pt>
    <dgm:pt modelId="{C43EFEF6-FD4D-4C50-A26D-33F38B08FA8F}" type="sibTrans" cxnId="{8BD51A57-5A19-48D6-8AEC-8D0C1B8539D8}">
      <dgm:prSet/>
      <dgm:spPr/>
      <dgm:t>
        <a:bodyPr/>
        <a:lstStyle/>
        <a:p>
          <a:endParaRPr lang="zh-CN" altLang="en-US"/>
        </a:p>
      </dgm:t>
    </dgm:pt>
    <dgm:pt modelId="{A5BE9C88-BB9A-49F4-9527-6E27B73A3CF0}">
      <dgm:prSet phldrT="[文本]"/>
      <dgm:spPr/>
      <dgm:t>
        <a:bodyPr/>
        <a:lstStyle/>
        <a:p>
          <a:r>
            <a:rPr lang="zh-CN" altLang="en-US" dirty="0"/>
            <a:t>自主巡航</a:t>
          </a:r>
        </a:p>
      </dgm:t>
    </dgm:pt>
    <dgm:pt modelId="{DFBD896A-1C11-4955-82A7-DC9499ACEFD4}" type="parTrans" cxnId="{72D0C796-F07D-4B6E-B79F-A5C90EEBA14B}">
      <dgm:prSet/>
      <dgm:spPr/>
      <dgm:t>
        <a:bodyPr/>
        <a:lstStyle/>
        <a:p>
          <a:endParaRPr lang="zh-CN" altLang="en-US"/>
        </a:p>
      </dgm:t>
    </dgm:pt>
    <dgm:pt modelId="{ED36A78D-64C8-487D-937E-3B956D452128}" type="sibTrans" cxnId="{72D0C796-F07D-4B6E-B79F-A5C90EEBA14B}">
      <dgm:prSet/>
      <dgm:spPr/>
      <dgm:t>
        <a:bodyPr/>
        <a:lstStyle/>
        <a:p>
          <a:endParaRPr lang="zh-CN" altLang="en-US"/>
        </a:p>
      </dgm:t>
    </dgm:pt>
    <dgm:pt modelId="{B7966582-E150-441D-BEC7-88239D7DBA91}">
      <dgm:prSet phldrT="[文本]"/>
      <dgm:spPr/>
      <dgm:t>
        <a:bodyPr/>
        <a:lstStyle/>
        <a:p>
          <a:r>
            <a:rPr lang="zh-CN" altLang="en-US" dirty="0"/>
            <a:t>焊缝追踪</a:t>
          </a:r>
        </a:p>
      </dgm:t>
    </dgm:pt>
    <dgm:pt modelId="{6349AFFE-B5C9-4F95-91B8-5E24654FCCE7}" type="parTrans" cxnId="{13587530-3366-44F4-A5CA-9831AC258881}">
      <dgm:prSet/>
      <dgm:spPr/>
      <dgm:t>
        <a:bodyPr/>
        <a:lstStyle/>
        <a:p>
          <a:endParaRPr lang="zh-CN" altLang="en-US"/>
        </a:p>
      </dgm:t>
    </dgm:pt>
    <dgm:pt modelId="{7D719B4C-6729-4628-A3AD-5BB5966B5EE3}" type="sibTrans" cxnId="{13587530-3366-44F4-A5CA-9831AC258881}">
      <dgm:prSet/>
      <dgm:spPr/>
      <dgm:t>
        <a:bodyPr/>
        <a:lstStyle/>
        <a:p>
          <a:endParaRPr lang="zh-CN" altLang="en-US"/>
        </a:p>
      </dgm:t>
    </dgm:pt>
    <dgm:pt modelId="{293837A4-28D2-4F53-9897-9B88A6830A45}" type="pres">
      <dgm:prSet presAssocID="{C58CE586-FD81-4F39-A498-4C35B8272DC7}" presName="composite" presStyleCnt="0">
        <dgm:presLayoutVars>
          <dgm:chMax val="5"/>
          <dgm:dir/>
          <dgm:animLvl val="ctr"/>
          <dgm:resizeHandles val="exact"/>
        </dgm:presLayoutVars>
      </dgm:prSet>
      <dgm:spPr/>
    </dgm:pt>
    <dgm:pt modelId="{6886CFCF-0C02-450D-B824-CB879B49DD32}" type="pres">
      <dgm:prSet presAssocID="{C58CE586-FD81-4F39-A498-4C35B8272DC7}" presName="cycle" presStyleCnt="0"/>
      <dgm:spPr/>
    </dgm:pt>
    <dgm:pt modelId="{92DFB231-2051-4100-901F-324D3549C5A6}" type="pres">
      <dgm:prSet presAssocID="{C58CE586-FD81-4F39-A498-4C35B8272DC7}" presName="centerShape" presStyleCnt="0"/>
      <dgm:spPr/>
    </dgm:pt>
    <dgm:pt modelId="{7BF5682C-2B6A-479E-A663-5A2E24BD5393}" type="pres">
      <dgm:prSet presAssocID="{C58CE586-FD81-4F39-A498-4C35B8272DC7}" presName="connSite" presStyleLbl="node1" presStyleIdx="0" presStyleCnt="4"/>
      <dgm:spPr/>
    </dgm:pt>
    <dgm:pt modelId="{1FCCB611-35E9-45DC-98B8-6AF88AD11F93}" type="pres">
      <dgm:prSet presAssocID="{C58CE586-FD81-4F39-A498-4C35B8272DC7}" presName="visible" presStyleLbl="node1" presStyleIdx="0" presStyleCnt="4"/>
      <dgm:spPr>
        <a:noFill/>
        <a:ln>
          <a:solidFill>
            <a:srgbClr val="004098"/>
          </a:solidFill>
        </a:ln>
      </dgm:spPr>
    </dgm:pt>
    <dgm:pt modelId="{D57F65C8-8500-409E-9537-9FDA5235EF50}" type="pres">
      <dgm:prSet presAssocID="{1F7311BC-05FD-4EBA-9FC1-4BD9B58FB079}" presName="Name25" presStyleLbl="parChTrans1D1" presStyleIdx="0" presStyleCnt="3"/>
      <dgm:spPr/>
    </dgm:pt>
    <dgm:pt modelId="{65AAB04A-F776-4AC3-B6A2-9791E7506311}" type="pres">
      <dgm:prSet presAssocID="{E506F06C-91E0-452A-A10A-0B62A36945C2}" presName="node" presStyleCnt="0"/>
      <dgm:spPr/>
    </dgm:pt>
    <dgm:pt modelId="{25DD1E25-F08D-4DDA-A3A9-BC6856C85CE2}" type="pres">
      <dgm:prSet presAssocID="{E506F06C-91E0-452A-A10A-0B62A36945C2}" presName="parentNode" presStyleLbl="node1" presStyleIdx="1" presStyleCnt="4">
        <dgm:presLayoutVars>
          <dgm:chMax val="1"/>
          <dgm:bulletEnabled val="1"/>
        </dgm:presLayoutVars>
      </dgm:prSet>
      <dgm:spPr/>
    </dgm:pt>
    <dgm:pt modelId="{1F512385-27F7-4746-ACC4-62611990215F}" type="pres">
      <dgm:prSet presAssocID="{E506F06C-91E0-452A-A10A-0B62A36945C2}" presName="childNode" presStyleLbl="revTx" presStyleIdx="0" presStyleCnt="0">
        <dgm:presLayoutVars>
          <dgm:bulletEnabled val="1"/>
        </dgm:presLayoutVars>
      </dgm:prSet>
      <dgm:spPr/>
    </dgm:pt>
    <dgm:pt modelId="{E310074C-C051-4BD0-A65D-7DDAE6010B1C}" type="pres">
      <dgm:prSet presAssocID="{DFBD896A-1C11-4955-82A7-DC9499ACEFD4}" presName="Name25" presStyleLbl="parChTrans1D1" presStyleIdx="1" presStyleCnt="3"/>
      <dgm:spPr/>
    </dgm:pt>
    <dgm:pt modelId="{CA2F96AE-C90C-40C0-9E37-E3D538FFECF3}" type="pres">
      <dgm:prSet presAssocID="{A5BE9C88-BB9A-49F4-9527-6E27B73A3CF0}" presName="node" presStyleCnt="0"/>
      <dgm:spPr/>
    </dgm:pt>
    <dgm:pt modelId="{1B88E0A9-0A66-4752-91E1-E6371F73789F}" type="pres">
      <dgm:prSet presAssocID="{A5BE9C88-BB9A-49F4-9527-6E27B73A3CF0}" presName="parentNode" presStyleLbl="node1" presStyleIdx="2" presStyleCnt="4">
        <dgm:presLayoutVars>
          <dgm:chMax val="1"/>
          <dgm:bulletEnabled val="1"/>
        </dgm:presLayoutVars>
      </dgm:prSet>
      <dgm:spPr/>
    </dgm:pt>
    <dgm:pt modelId="{BDC54EB7-6303-4497-8FB8-93CB70659945}" type="pres">
      <dgm:prSet presAssocID="{A5BE9C88-BB9A-49F4-9527-6E27B73A3CF0}" presName="childNode" presStyleLbl="revTx" presStyleIdx="0" presStyleCnt="0">
        <dgm:presLayoutVars>
          <dgm:bulletEnabled val="1"/>
        </dgm:presLayoutVars>
      </dgm:prSet>
      <dgm:spPr/>
    </dgm:pt>
    <dgm:pt modelId="{CD5D8488-59C1-47B7-9D91-781EF253CCCF}" type="pres">
      <dgm:prSet presAssocID="{6349AFFE-B5C9-4F95-91B8-5E24654FCCE7}" presName="Name25" presStyleLbl="parChTrans1D1" presStyleIdx="2" presStyleCnt="3"/>
      <dgm:spPr/>
    </dgm:pt>
    <dgm:pt modelId="{AE2C5D05-0BD3-4E92-97A7-4C61558B35F9}" type="pres">
      <dgm:prSet presAssocID="{B7966582-E150-441D-BEC7-88239D7DBA91}" presName="node" presStyleCnt="0"/>
      <dgm:spPr/>
    </dgm:pt>
    <dgm:pt modelId="{C90C2820-1C4C-441B-82DC-31A82F3BCF4A}" type="pres">
      <dgm:prSet presAssocID="{B7966582-E150-441D-BEC7-88239D7DBA91}" presName="parentNode" presStyleLbl="node1" presStyleIdx="3" presStyleCnt="4">
        <dgm:presLayoutVars>
          <dgm:chMax val="1"/>
          <dgm:bulletEnabled val="1"/>
        </dgm:presLayoutVars>
      </dgm:prSet>
      <dgm:spPr/>
    </dgm:pt>
    <dgm:pt modelId="{28B3A646-FF30-4AC8-898C-7FAC8229802F}" type="pres">
      <dgm:prSet presAssocID="{B7966582-E150-441D-BEC7-88239D7DBA91}" presName="childNode" presStyleLbl="revTx" presStyleIdx="0" presStyleCnt="0">
        <dgm:presLayoutVars>
          <dgm:bulletEnabled val="1"/>
        </dgm:presLayoutVars>
      </dgm:prSet>
      <dgm:spPr/>
    </dgm:pt>
  </dgm:ptLst>
  <dgm:cxnLst>
    <dgm:cxn modelId="{82602624-E3CB-46B7-88F5-D3643B369F73}" type="presOf" srcId="{C58CE586-FD81-4F39-A498-4C35B8272DC7}" destId="{293837A4-28D2-4F53-9897-9B88A6830A45}" srcOrd="0" destOrd="0" presId="urn:microsoft.com/office/officeart/2005/8/layout/radial2"/>
    <dgm:cxn modelId="{13587530-3366-44F4-A5CA-9831AC258881}" srcId="{C58CE586-FD81-4F39-A498-4C35B8272DC7}" destId="{B7966582-E150-441D-BEC7-88239D7DBA91}" srcOrd="2" destOrd="0" parTransId="{6349AFFE-B5C9-4F95-91B8-5E24654FCCE7}" sibTransId="{7D719B4C-6729-4628-A3AD-5BB5966B5EE3}"/>
    <dgm:cxn modelId="{873FC946-82C6-4C5B-B999-B56FAADC6775}" type="presOf" srcId="{E506F06C-91E0-452A-A10A-0B62A36945C2}" destId="{25DD1E25-F08D-4DDA-A3A9-BC6856C85CE2}" srcOrd="0" destOrd="0" presId="urn:microsoft.com/office/officeart/2005/8/layout/radial2"/>
    <dgm:cxn modelId="{65775F48-1CF6-401A-A9C3-DAFFFDCA65C7}" type="presOf" srcId="{6349AFFE-B5C9-4F95-91B8-5E24654FCCE7}" destId="{CD5D8488-59C1-47B7-9D91-781EF253CCCF}" srcOrd="0" destOrd="0" presId="urn:microsoft.com/office/officeart/2005/8/layout/radial2"/>
    <dgm:cxn modelId="{30CB9D73-F56A-4728-9102-D482EA12BC4F}" type="presOf" srcId="{1F7311BC-05FD-4EBA-9FC1-4BD9B58FB079}" destId="{D57F65C8-8500-409E-9537-9FDA5235EF50}" srcOrd="0" destOrd="0" presId="urn:microsoft.com/office/officeart/2005/8/layout/radial2"/>
    <dgm:cxn modelId="{8BD51A57-5A19-48D6-8AEC-8D0C1B8539D8}" srcId="{C58CE586-FD81-4F39-A498-4C35B8272DC7}" destId="{E506F06C-91E0-452A-A10A-0B62A36945C2}" srcOrd="0" destOrd="0" parTransId="{1F7311BC-05FD-4EBA-9FC1-4BD9B58FB079}" sibTransId="{C43EFEF6-FD4D-4C50-A26D-33F38B08FA8F}"/>
    <dgm:cxn modelId="{58F9287C-EF5C-4F05-B784-9B6F5F4D4E88}" type="presOf" srcId="{B7966582-E150-441D-BEC7-88239D7DBA91}" destId="{C90C2820-1C4C-441B-82DC-31A82F3BCF4A}" srcOrd="0" destOrd="0" presId="urn:microsoft.com/office/officeart/2005/8/layout/radial2"/>
    <dgm:cxn modelId="{72D0C796-F07D-4B6E-B79F-A5C90EEBA14B}" srcId="{C58CE586-FD81-4F39-A498-4C35B8272DC7}" destId="{A5BE9C88-BB9A-49F4-9527-6E27B73A3CF0}" srcOrd="1" destOrd="0" parTransId="{DFBD896A-1C11-4955-82A7-DC9499ACEFD4}" sibTransId="{ED36A78D-64C8-487D-937E-3B956D452128}"/>
    <dgm:cxn modelId="{739C4EBC-BC6C-415B-B34E-BD5B4751B270}" type="presOf" srcId="{DFBD896A-1C11-4955-82A7-DC9499ACEFD4}" destId="{E310074C-C051-4BD0-A65D-7DDAE6010B1C}" srcOrd="0" destOrd="0" presId="urn:microsoft.com/office/officeart/2005/8/layout/radial2"/>
    <dgm:cxn modelId="{644174EF-B8B6-4B2B-B6BF-12778F79A0AA}" type="presOf" srcId="{A5BE9C88-BB9A-49F4-9527-6E27B73A3CF0}" destId="{1B88E0A9-0A66-4752-91E1-E6371F73789F}" srcOrd="0" destOrd="0" presId="urn:microsoft.com/office/officeart/2005/8/layout/radial2"/>
    <dgm:cxn modelId="{0A0F20FF-9C1B-41B1-B57E-BF8F4C1E6C27}" type="presParOf" srcId="{293837A4-28D2-4F53-9897-9B88A6830A45}" destId="{6886CFCF-0C02-450D-B824-CB879B49DD32}" srcOrd="0" destOrd="0" presId="urn:microsoft.com/office/officeart/2005/8/layout/radial2"/>
    <dgm:cxn modelId="{574A5DC8-3E3C-421B-B5B7-DC7DB2968121}" type="presParOf" srcId="{6886CFCF-0C02-450D-B824-CB879B49DD32}" destId="{92DFB231-2051-4100-901F-324D3549C5A6}" srcOrd="0" destOrd="0" presId="urn:microsoft.com/office/officeart/2005/8/layout/radial2"/>
    <dgm:cxn modelId="{0339FCDD-26B0-438F-9649-CCA5A9BC3793}" type="presParOf" srcId="{92DFB231-2051-4100-901F-324D3549C5A6}" destId="{7BF5682C-2B6A-479E-A663-5A2E24BD5393}" srcOrd="0" destOrd="0" presId="urn:microsoft.com/office/officeart/2005/8/layout/radial2"/>
    <dgm:cxn modelId="{73D253A9-5AD5-436C-8DB0-1F92F121EB9A}" type="presParOf" srcId="{92DFB231-2051-4100-901F-324D3549C5A6}" destId="{1FCCB611-35E9-45DC-98B8-6AF88AD11F93}" srcOrd="1" destOrd="0" presId="urn:microsoft.com/office/officeart/2005/8/layout/radial2"/>
    <dgm:cxn modelId="{9F3D3D04-AFA6-425A-AC0C-459C83E420B4}" type="presParOf" srcId="{6886CFCF-0C02-450D-B824-CB879B49DD32}" destId="{D57F65C8-8500-409E-9537-9FDA5235EF50}" srcOrd="1" destOrd="0" presId="urn:microsoft.com/office/officeart/2005/8/layout/radial2"/>
    <dgm:cxn modelId="{1717D57B-5D7C-451F-BF09-2DC43E77BD14}" type="presParOf" srcId="{6886CFCF-0C02-450D-B824-CB879B49DD32}" destId="{65AAB04A-F776-4AC3-B6A2-9791E7506311}" srcOrd="2" destOrd="0" presId="urn:microsoft.com/office/officeart/2005/8/layout/radial2"/>
    <dgm:cxn modelId="{78CBCAF8-2137-4398-AC7F-E303477F578C}" type="presParOf" srcId="{65AAB04A-F776-4AC3-B6A2-9791E7506311}" destId="{25DD1E25-F08D-4DDA-A3A9-BC6856C85CE2}" srcOrd="0" destOrd="0" presId="urn:microsoft.com/office/officeart/2005/8/layout/radial2"/>
    <dgm:cxn modelId="{62BD59A1-59A0-4F45-8830-CF227368624A}" type="presParOf" srcId="{65AAB04A-F776-4AC3-B6A2-9791E7506311}" destId="{1F512385-27F7-4746-ACC4-62611990215F}" srcOrd="1" destOrd="0" presId="urn:microsoft.com/office/officeart/2005/8/layout/radial2"/>
    <dgm:cxn modelId="{5088CE59-065D-4E75-8351-85649F8B5043}" type="presParOf" srcId="{6886CFCF-0C02-450D-B824-CB879B49DD32}" destId="{E310074C-C051-4BD0-A65D-7DDAE6010B1C}" srcOrd="3" destOrd="0" presId="urn:microsoft.com/office/officeart/2005/8/layout/radial2"/>
    <dgm:cxn modelId="{0AB38BC6-36DC-4828-A7C0-6DE941741327}" type="presParOf" srcId="{6886CFCF-0C02-450D-B824-CB879B49DD32}" destId="{CA2F96AE-C90C-40C0-9E37-E3D538FFECF3}" srcOrd="4" destOrd="0" presId="urn:microsoft.com/office/officeart/2005/8/layout/radial2"/>
    <dgm:cxn modelId="{17E824DC-21E9-4032-8546-28D1D89A66E0}" type="presParOf" srcId="{CA2F96AE-C90C-40C0-9E37-E3D538FFECF3}" destId="{1B88E0A9-0A66-4752-91E1-E6371F73789F}" srcOrd="0" destOrd="0" presId="urn:microsoft.com/office/officeart/2005/8/layout/radial2"/>
    <dgm:cxn modelId="{D7FAE4B7-2C34-426F-B4B3-005F4D2FE47A}" type="presParOf" srcId="{CA2F96AE-C90C-40C0-9E37-E3D538FFECF3}" destId="{BDC54EB7-6303-4497-8FB8-93CB70659945}" srcOrd="1" destOrd="0" presId="urn:microsoft.com/office/officeart/2005/8/layout/radial2"/>
    <dgm:cxn modelId="{CA253DB3-4EF2-4B90-B604-0621FC7C655F}" type="presParOf" srcId="{6886CFCF-0C02-450D-B824-CB879B49DD32}" destId="{CD5D8488-59C1-47B7-9D91-781EF253CCCF}" srcOrd="5" destOrd="0" presId="urn:microsoft.com/office/officeart/2005/8/layout/radial2"/>
    <dgm:cxn modelId="{4D4E0BFF-34D9-49B1-A8B4-8EED0E6993A0}" type="presParOf" srcId="{6886CFCF-0C02-450D-B824-CB879B49DD32}" destId="{AE2C5D05-0BD3-4E92-97A7-4C61558B35F9}" srcOrd="6" destOrd="0" presId="urn:microsoft.com/office/officeart/2005/8/layout/radial2"/>
    <dgm:cxn modelId="{0D649B1C-A386-4C34-A63F-3BC81EB86D76}" type="presParOf" srcId="{AE2C5D05-0BD3-4E92-97A7-4C61558B35F9}" destId="{C90C2820-1C4C-441B-82DC-31A82F3BCF4A}" srcOrd="0" destOrd="0" presId="urn:microsoft.com/office/officeart/2005/8/layout/radial2"/>
    <dgm:cxn modelId="{64E3DE9B-1C73-42D0-985B-425B9DD12A3D}" type="presParOf" srcId="{AE2C5D05-0BD3-4E92-97A7-4C61558B35F9}" destId="{28B3A646-FF30-4AC8-898C-7FAC8229802F}"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D8488-59C1-47B7-9D91-781EF253CCCF}">
      <dsp:nvSpPr>
        <dsp:cNvPr id="0" name=""/>
        <dsp:cNvSpPr/>
      </dsp:nvSpPr>
      <dsp:spPr>
        <a:xfrm rot="2561600">
          <a:off x="1930133" y="2842888"/>
          <a:ext cx="617111" cy="57656"/>
        </a:xfrm>
        <a:custGeom>
          <a:avLst/>
          <a:gdLst/>
          <a:ahLst/>
          <a:cxnLst/>
          <a:rect l="0" t="0" r="0" b="0"/>
          <a:pathLst>
            <a:path>
              <a:moveTo>
                <a:pt x="0" y="28828"/>
              </a:moveTo>
              <a:lnTo>
                <a:pt x="617111" y="28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10074C-C051-4BD0-A65D-7DDAE6010B1C}">
      <dsp:nvSpPr>
        <dsp:cNvPr id="0" name=""/>
        <dsp:cNvSpPr/>
      </dsp:nvSpPr>
      <dsp:spPr>
        <a:xfrm>
          <a:off x="2011903" y="2003171"/>
          <a:ext cx="685829" cy="57656"/>
        </a:xfrm>
        <a:custGeom>
          <a:avLst/>
          <a:gdLst/>
          <a:ahLst/>
          <a:cxnLst/>
          <a:rect l="0" t="0" r="0" b="0"/>
          <a:pathLst>
            <a:path>
              <a:moveTo>
                <a:pt x="0" y="28828"/>
              </a:moveTo>
              <a:lnTo>
                <a:pt x="685829" y="28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7F65C8-8500-409E-9537-9FDA5235EF50}">
      <dsp:nvSpPr>
        <dsp:cNvPr id="0" name=""/>
        <dsp:cNvSpPr/>
      </dsp:nvSpPr>
      <dsp:spPr>
        <a:xfrm rot="19038400">
          <a:off x="1930133" y="1163454"/>
          <a:ext cx="617111" cy="57656"/>
        </a:xfrm>
        <a:custGeom>
          <a:avLst/>
          <a:gdLst/>
          <a:ahLst/>
          <a:cxnLst/>
          <a:rect l="0" t="0" r="0" b="0"/>
          <a:pathLst>
            <a:path>
              <a:moveTo>
                <a:pt x="0" y="28828"/>
              </a:moveTo>
              <a:lnTo>
                <a:pt x="617111" y="28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CB611-35E9-45DC-98B8-6AF88AD11F93}">
      <dsp:nvSpPr>
        <dsp:cNvPr id="0" name=""/>
        <dsp:cNvSpPr/>
      </dsp:nvSpPr>
      <dsp:spPr>
        <a:xfrm>
          <a:off x="352171" y="1055687"/>
          <a:ext cx="1952625" cy="1952625"/>
        </a:xfrm>
        <a:prstGeom prst="ellipse">
          <a:avLst/>
        </a:prstGeom>
        <a:noFill/>
        <a:ln w="12700" cap="flat" cmpd="sng" algn="ctr">
          <a:solidFill>
            <a:srgbClr val="004098"/>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D1E25-F08D-4DDA-A3A9-BC6856C85CE2}">
      <dsp:nvSpPr>
        <dsp:cNvPr id="0" name=""/>
        <dsp:cNvSpPr/>
      </dsp:nvSpPr>
      <dsp:spPr>
        <a:xfrm>
          <a:off x="2310238" y="64"/>
          <a:ext cx="1171575" cy="11715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遥控操作</a:t>
          </a:r>
        </a:p>
      </dsp:txBody>
      <dsp:txXfrm>
        <a:off x="2481811" y="171637"/>
        <a:ext cx="828429" cy="828429"/>
      </dsp:txXfrm>
    </dsp:sp>
    <dsp:sp modelId="{1B88E0A9-0A66-4752-91E1-E6371F73789F}">
      <dsp:nvSpPr>
        <dsp:cNvPr id="0" name=""/>
        <dsp:cNvSpPr/>
      </dsp:nvSpPr>
      <dsp:spPr>
        <a:xfrm>
          <a:off x="2697733" y="1446212"/>
          <a:ext cx="1171575" cy="11715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自主巡航</a:t>
          </a:r>
        </a:p>
      </dsp:txBody>
      <dsp:txXfrm>
        <a:off x="2869306" y="1617785"/>
        <a:ext cx="828429" cy="828429"/>
      </dsp:txXfrm>
    </dsp:sp>
    <dsp:sp modelId="{C90C2820-1C4C-441B-82DC-31A82F3BCF4A}">
      <dsp:nvSpPr>
        <dsp:cNvPr id="0" name=""/>
        <dsp:cNvSpPr/>
      </dsp:nvSpPr>
      <dsp:spPr>
        <a:xfrm>
          <a:off x="2310238" y="2892360"/>
          <a:ext cx="1171575" cy="11715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焊缝追踪</a:t>
          </a:r>
        </a:p>
      </dsp:txBody>
      <dsp:txXfrm>
        <a:off x="2481811" y="3063933"/>
        <a:ext cx="828429" cy="82842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latin typeface="微软雅黑" panose="020B0503020204020204" pitchFamily="34" charset="-122"/>
                <a:ea typeface="微软雅黑" panose="020B0503020204020204" pitchFamily="34" charset="-122"/>
              </a:rPr>
              <a:t>2022/6/21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D966BD8-0FC1-456F-BDC6-7D0CA8E36566}" type="datetimeFigureOut">
              <a:rPr lang="zh-CN" altLang="en-US" smtClean="0"/>
              <a:pPr/>
              <a:t>2022/6/21</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E3CFC841-E2E1-4802-8701-94EA307E94B0}" type="slidenum">
              <a:rPr lang="zh-CN" altLang="en-US" smtClean="0"/>
              <a:pPr/>
              <a:t>‹#›</a:t>
            </a:fld>
            <a:endParaRPr lang="zh-CN" altLang="en-US" dirty="0"/>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各位老师、同学们，大家好。我们小组的毕设题目是</a:t>
            </a:r>
            <a:r>
              <a:rPr lang="en-US" altLang="zh-CN" dirty="0"/>
              <a:t>《</a:t>
            </a:r>
            <a:r>
              <a:rPr lang="zh-CN" altLang="en-US" sz="1200" b="1" dirty="0">
                <a:latin typeface="微软雅黑" panose="020B0503020204020204" pitchFamily="34" charset="-122"/>
                <a:ea typeface="微软雅黑" panose="020B0503020204020204" pitchFamily="34" charset="-122"/>
              </a:rPr>
              <a:t>核电厂安全壳内壁目视检查机器人远程操控与跟踪研发</a:t>
            </a:r>
            <a:r>
              <a:rPr lang="en-US" altLang="zh-CN" dirty="0"/>
              <a:t>》</a:t>
            </a:r>
            <a:r>
              <a:rPr lang="zh-CN" altLang="en-US" dirty="0"/>
              <a:t>，我是徐浩，我们组员还有张帅和张显煜。</a:t>
            </a:r>
            <a:endParaRPr lang="en-US" altLang="zh-CN" dirty="0"/>
          </a:p>
          <a:p>
            <a:r>
              <a:rPr lang="zh-CN" altLang="en-US" dirty="0"/>
              <a:t>我们的指导老师是郭为忠老师和张少泓老师，赞助企业是</a:t>
            </a:r>
            <a:r>
              <a:rPr lang="zh-CN" altLang="zh-CN" sz="1200" b="1" dirty="0">
                <a:latin typeface="微软雅黑" panose="020B0503020204020204" pitchFamily="34" charset="-122"/>
                <a:ea typeface="微软雅黑" panose="020B0503020204020204" pitchFamily="34" charset="-122"/>
              </a:rPr>
              <a:t>核星核电科技有限公司</a:t>
            </a:r>
            <a:r>
              <a:rPr lang="zh-CN" altLang="en-US" sz="1200" dirty="0">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3A1C8B-447E-4550-ADD7-D11B5F8AACC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2722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为了选定适用于安全壳大环境下的</a:t>
            </a:r>
            <a:r>
              <a:rPr lang="en-US" altLang="zh-CN" dirty="0"/>
              <a:t>SLAM</a:t>
            </a:r>
            <a:r>
              <a:rPr lang="zh-CN" altLang="en-US" dirty="0"/>
              <a:t>方法，我们首先利用实验小车完成了小场景下的</a:t>
            </a:r>
            <a:r>
              <a:rPr lang="en-US" altLang="zh-CN" dirty="0"/>
              <a:t>SLAM</a:t>
            </a:r>
            <a:r>
              <a:rPr lang="zh-CN" altLang="en-US" dirty="0"/>
              <a:t>测试，从实验结果来看，</a:t>
            </a:r>
            <a:r>
              <a:rPr lang="en-US" altLang="zh-CN" dirty="0" err="1"/>
              <a:t>gmapping</a:t>
            </a:r>
            <a:r>
              <a:rPr lang="zh-CN" altLang="en-US" dirty="0"/>
              <a:t>和</a:t>
            </a:r>
            <a:r>
              <a:rPr lang="en-US" altLang="zh-CN" dirty="0" err="1"/>
              <a:t>karto</a:t>
            </a:r>
            <a:r>
              <a:rPr lang="zh-CN" altLang="en-US" dirty="0"/>
              <a:t>都有不错的建图效果，而</a:t>
            </a:r>
            <a:r>
              <a:rPr lang="en-US" altLang="zh-CN" dirty="0"/>
              <a:t>hector</a:t>
            </a:r>
            <a:r>
              <a:rPr lang="zh-CN" altLang="en-US" dirty="0"/>
              <a:t>在样机旋转之后会出现建图混乱的情况，所以我们排除掉使用</a:t>
            </a:r>
            <a:r>
              <a:rPr lang="en-US" altLang="zh-CN" dirty="0"/>
              <a:t>hector</a:t>
            </a:r>
            <a:r>
              <a:rPr lang="zh-CN" altLang="en-US" dirty="0"/>
              <a:t>方法的可能性</a:t>
            </a:r>
            <a:r>
              <a:rPr lang="zh-CN" altLang="en-US" b="1" dirty="0"/>
              <a:t>（翻页）</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10</a:t>
            </a:fld>
            <a:endParaRPr lang="zh-CN" altLang="en-US"/>
          </a:p>
        </p:txBody>
      </p:sp>
    </p:spTree>
    <p:extLst>
      <p:ext uri="{BB962C8B-B14F-4D97-AF65-F5344CB8AC3E}">
        <p14:creationId xmlns:p14="http://schemas.microsoft.com/office/powerpoint/2010/main" val="4120829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然后我们在一个较大的环境下测试对比了</a:t>
            </a:r>
            <a:r>
              <a:rPr lang="en-US" altLang="zh-CN" dirty="0" err="1"/>
              <a:t>karto</a:t>
            </a:r>
            <a:r>
              <a:rPr lang="zh-CN" altLang="en-US" dirty="0"/>
              <a:t>和</a:t>
            </a:r>
            <a:r>
              <a:rPr lang="en-US" altLang="zh-CN" dirty="0" err="1"/>
              <a:t>Gmapping</a:t>
            </a:r>
            <a:r>
              <a:rPr lang="zh-CN" altLang="en-US" dirty="0"/>
              <a:t>两种方法的建图性能。</a:t>
            </a:r>
            <a:r>
              <a:rPr lang="zh-CN" altLang="en-US" sz="1200" dirty="0">
                <a:latin typeface="微软雅黑" panose="020B0503020204020204" pitchFamily="34" charset="-122"/>
                <a:ea typeface="微软雅黑" panose="020B0503020204020204" pitchFamily="34" charset="-122"/>
              </a:rPr>
              <a:t>从实验结果来看，两种方法都有不错的建图效果和成功率，但是</a:t>
            </a:r>
            <a:r>
              <a:rPr lang="en-US" altLang="zh-CN" dirty="0" err="1"/>
              <a:t>Karto</a:t>
            </a:r>
            <a:r>
              <a:rPr lang="zh-CN" altLang="en-US" dirty="0"/>
              <a:t>方法更利于大环境下的建图，十分贴合安全壳大尺寸的工作环境，</a:t>
            </a:r>
            <a:r>
              <a:rPr lang="zh-CN" altLang="en-US" sz="1200" dirty="0">
                <a:latin typeface="微软雅黑" panose="020B0503020204020204" pitchFamily="34" charset="-122"/>
                <a:ea typeface="微软雅黑" panose="020B0503020204020204" pitchFamily="34" charset="-122"/>
              </a:rPr>
              <a:t>所以我们选择</a:t>
            </a:r>
            <a:r>
              <a:rPr lang="en-US" altLang="zh-CN" sz="1200" dirty="0" err="1">
                <a:latin typeface="微软雅黑" panose="020B0503020204020204" pitchFamily="34" charset="-122"/>
                <a:ea typeface="微软雅黑" panose="020B0503020204020204" pitchFamily="34" charset="-122"/>
              </a:rPr>
              <a:t>karto</a:t>
            </a:r>
            <a:r>
              <a:rPr lang="zh-CN" altLang="en-US" sz="1200" dirty="0">
                <a:latin typeface="微软雅黑" panose="020B0503020204020204" pitchFamily="34" charset="-122"/>
                <a:ea typeface="微软雅黑" panose="020B0503020204020204" pitchFamily="34" charset="-122"/>
              </a:rPr>
              <a:t>方法作为</a:t>
            </a:r>
            <a:r>
              <a:rPr lang="zh-CN" altLang="en-US" sz="1200" b="1" dirty="0">
                <a:latin typeface="微软雅黑" panose="020B0503020204020204" pitchFamily="34" charset="-122"/>
                <a:ea typeface="微软雅黑" panose="020B0503020204020204" pitchFamily="34" charset="-122"/>
              </a:rPr>
              <a:t>（翻页）</a:t>
            </a:r>
            <a:r>
              <a:rPr lang="zh-CN" altLang="en-US" sz="1200" dirty="0">
                <a:latin typeface="微软雅黑" panose="020B0503020204020204" pitchFamily="34" charset="-122"/>
                <a:ea typeface="微软雅黑" panose="020B0503020204020204" pitchFamily="34" charset="-122"/>
              </a:rPr>
              <a:t>最终的</a:t>
            </a:r>
            <a:r>
              <a:rPr lang="en-US" altLang="zh-CN" sz="1200" dirty="0">
                <a:latin typeface="微软雅黑" panose="020B0503020204020204" pitchFamily="34" charset="-122"/>
                <a:ea typeface="微软雅黑" panose="020B0503020204020204" pitchFamily="34" charset="-122"/>
              </a:rPr>
              <a:t>SLAM</a:t>
            </a:r>
            <a:r>
              <a:rPr lang="zh-CN" altLang="en-US" sz="1200" dirty="0">
                <a:latin typeface="微软雅黑" panose="020B0503020204020204" pitchFamily="34" charset="-122"/>
                <a:ea typeface="微软雅黑" panose="020B0503020204020204" pitchFamily="34" charset="-122"/>
              </a:rPr>
              <a:t>方法。</a:t>
            </a:r>
            <a:endParaRPr lang="en-US" altLang="zh-CN"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11</a:t>
            </a:fld>
            <a:endParaRPr lang="zh-CN" altLang="en-US"/>
          </a:p>
        </p:txBody>
      </p:sp>
    </p:spTree>
    <p:extLst>
      <p:ext uri="{BB962C8B-B14F-4D97-AF65-F5344CB8AC3E}">
        <p14:creationId xmlns:p14="http://schemas.microsoft.com/office/powerpoint/2010/main" val="3467147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F4F4F"/>
                </a:solidFill>
                <a:latin typeface="微软雅黑" panose="020B0503020204020204" pitchFamily="34" charset="-122"/>
                <a:ea typeface="微软雅黑" panose="020B0503020204020204" pitchFamily="34" charset="-122"/>
              </a:rPr>
              <a:t>考虑到机器人实际的工作环境较大，采用不同的路径规划算法将带来不同导航效果。我们测试对比了</a:t>
            </a:r>
            <a:r>
              <a:rPr lang="en-US" altLang="zh-CN" dirty="0">
                <a:solidFill>
                  <a:srgbClr val="4F4F4F"/>
                </a:solidFill>
                <a:latin typeface="微软雅黑" panose="020B0503020204020204" pitchFamily="34" charset="-122"/>
                <a:ea typeface="微软雅黑" panose="020B0503020204020204" pitchFamily="34" charset="-122"/>
              </a:rPr>
              <a:t>A*</a:t>
            </a:r>
            <a:r>
              <a:rPr lang="zh-CN" altLang="en-US" dirty="0">
                <a:solidFill>
                  <a:srgbClr val="4F4F4F"/>
                </a:solidFill>
                <a:latin typeface="微软雅黑" panose="020B0503020204020204" pitchFamily="34" charset="-122"/>
                <a:ea typeface="微软雅黑" panose="020B0503020204020204" pitchFamily="34" charset="-122"/>
              </a:rPr>
              <a:t>算法和</a:t>
            </a:r>
            <a:r>
              <a:rPr lang="en-US" altLang="zh-CN" dirty="0" err="1">
                <a:solidFill>
                  <a:srgbClr val="4F4F4F"/>
                </a:solidFill>
                <a:latin typeface="微软雅黑" panose="020B0503020204020204" pitchFamily="34" charset="-122"/>
                <a:ea typeface="微软雅黑" panose="020B0503020204020204" pitchFamily="34" charset="-122"/>
              </a:rPr>
              <a:t>dijkstra</a:t>
            </a:r>
            <a:r>
              <a:rPr lang="zh-CN" altLang="en-US" dirty="0">
                <a:solidFill>
                  <a:srgbClr val="4F4F4F"/>
                </a:solidFill>
                <a:latin typeface="微软雅黑" panose="020B0503020204020204" pitchFamily="34" charset="-122"/>
                <a:ea typeface="微软雅黑" panose="020B0503020204020204" pitchFamily="34" charset="-122"/>
              </a:rPr>
              <a:t>算法的性能，图中彩色区域表示路径规划时搜索的区域，可以在一定程度上反应算法的路径搜索的效率。从实验结果来看，</a:t>
            </a:r>
            <a:r>
              <a:rPr lang="en-US" altLang="zh-CN" dirty="0">
                <a:solidFill>
                  <a:srgbClr val="4F4F4F"/>
                </a:solidFill>
                <a:latin typeface="微软雅黑" panose="020B0503020204020204" pitchFamily="34" charset="-122"/>
                <a:ea typeface="微软雅黑" panose="020B0503020204020204" pitchFamily="34" charset="-122"/>
              </a:rPr>
              <a:t>A*</a:t>
            </a:r>
            <a:r>
              <a:rPr lang="zh-CN" altLang="en-US" dirty="0">
                <a:solidFill>
                  <a:srgbClr val="4F4F4F"/>
                </a:solidFill>
                <a:latin typeface="微软雅黑" panose="020B0503020204020204" pitchFamily="34" charset="-122"/>
                <a:ea typeface="微软雅黑" panose="020B0503020204020204" pitchFamily="34" charset="-122"/>
              </a:rPr>
              <a:t>算法搜索路径时</a:t>
            </a:r>
            <a:r>
              <a:rPr lang="zh-CN" altLang="en-US" sz="1200" dirty="0">
                <a:solidFill>
                  <a:schemeClr val="tx1"/>
                </a:solidFill>
                <a:latin typeface="微软雅黑" panose="020B0503020204020204" pitchFamily="34" charset="-122"/>
                <a:ea typeface="微软雅黑" panose="020B0503020204020204" pitchFamily="34" charset="-122"/>
              </a:rPr>
              <a:t>具有明显的方向性，且越接近目标点搜索效率越高，在大环境下进行路径规划时更有优势。因此我们选用</a:t>
            </a:r>
            <a:r>
              <a:rPr lang="en-US" altLang="zh-CN" sz="1200" dirty="0">
                <a:solidFill>
                  <a:schemeClr val="tx1"/>
                </a:solidFill>
                <a:latin typeface="微软雅黑" panose="020B0503020204020204" pitchFamily="34" charset="-122"/>
                <a:ea typeface="微软雅黑" panose="020B0503020204020204" pitchFamily="34" charset="-122"/>
              </a:rPr>
              <a:t>A*</a:t>
            </a:r>
            <a:r>
              <a:rPr lang="zh-CN" altLang="en-US" sz="1200" dirty="0">
                <a:solidFill>
                  <a:schemeClr val="tx1"/>
                </a:solidFill>
                <a:latin typeface="微软雅黑" panose="020B0503020204020204" pitchFamily="34" charset="-122"/>
                <a:ea typeface="微软雅黑" panose="020B0503020204020204" pitchFamily="34" charset="-122"/>
              </a:rPr>
              <a:t>算法作为机器人</a:t>
            </a:r>
            <a:r>
              <a:rPr lang="zh-CN" altLang="en-US" sz="1200" b="1" dirty="0">
                <a:solidFill>
                  <a:schemeClr val="tx1"/>
                </a:solidFill>
                <a:latin typeface="微软雅黑" panose="020B0503020204020204" pitchFamily="34" charset="-122"/>
                <a:ea typeface="微软雅黑" panose="020B0503020204020204" pitchFamily="34" charset="-122"/>
              </a:rPr>
              <a:t>（翻页）</a:t>
            </a:r>
            <a:r>
              <a:rPr lang="zh-CN" altLang="en-US" sz="1200" dirty="0">
                <a:solidFill>
                  <a:schemeClr val="tx1"/>
                </a:solidFill>
                <a:latin typeface="微软雅黑" panose="020B0503020204020204" pitchFamily="34" charset="-122"/>
                <a:ea typeface="微软雅黑" panose="020B0503020204020204" pitchFamily="34" charset="-122"/>
              </a:rPr>
              <a:t>的全局规划算法。</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dirty="0">
              <a:solidFill>
                <a:srgbClr val="4F4F4F"/>
              </a:solidFill>
              <a:latin typeface="微软雅黑" panose="020B0503020204020204" pitchFamily="34" charset="-122"/>
              <a:ea typeface="微软雅黑" panose="020B0503020204020204" pitchFamily="34" charset="-122"/>
            </a:endParaRPr>
          </a:p>
          <a:p>
            <a:r>
              <a:rPr lang="en-US" altLang="zh-CN" dirty="0">
                <a:solidFill>
                  <a:srgbClr val="4F4F4F"/>
                </a:solidFill>
                <a:latin typeface="微软雅黑" panose="020B0503020204020204" pitchFamily="34" charset="-122"/>
                <a:ea typeface="微软雅黑" panose="020B0503020204020204" pitchFamily="34" charset="-122"/>
              </a:rPr>
              <a:t>Dijkstra</a:t>
            </a:r>
            <a:r>
              <a:rPr lang="zh-CN" altLang="en-US" dirty="0">
                <a:solidFill>
                  <a:srgbClr val="4F4F4F"/>
                </a:solidFill>
                <a:latin typeface="微软雅黑" panose="020B0503020204020204" pitchFamily="34" charset="-122"/>
                <a:ea typeface="微软雅黑" panose="020B0503020204020204" pitchFamily="34" charset="-122"/>
              </a:rPr>
              <a:t>算法：</a:t>
            </a:r>
            <a:r>
              <a:rPr lang="zh-CN" altLang="en-US" sz="1200" dirty="0">
                <a:solidFill>
                  <a:srgbClr val="4F4F4F"/>
                </a:solidFill>
                <a:latin typeface="微软雅黑" panose="020B0503020204020204" pitchFamily="34" charset="-122"/>
                <a:ea typeface="微软雅黑" panose="020B0503020204020204" pitchFamily="34" charset="-122"/>
              </a:rPr>
              <a:t>通过遍历的方法寻找最优路径，主要特点是以起始点为中心向外层层扩展，直到扩展到终点为止。没有方向性，在大地图中寻路效率较低。</a:t>
            </a:r>
            <a:endParaRPr lang="zh-CN" altLang="en-US" sz="1200" dirty="0">
              <a:latin typeface="微软雅黑" panose="020B0503020204020204" pitchFamily="34" charset="-122"/>
              <a:ea typeface="微软雅黑" panose="020B0503020204020204" pitchFamily="34" charset="-122"/>
            </a:endParaRPr>
          </a:p>
          <a:p>
            <a:r>
              <a:rPr lang="en-US" altLang="zh-CN" dirty="0">
                <a:solidFill>
                  <a:srgbClr val="4F4F4F"/>
                </a:solidFill>
                <a:latin typeface="微软雅黑" panose="020B0503020204020204" pitchFamily="34" charset="-122"/>
                <a:ea typeface="微软雅黑" panose="020B0503020204020204" pitchFamily="34" charset="-122"/>
              </a:rPr>
              <a:t>A*</a:t>
            </a:r>
            <a:r>
              <a:rPr lang="zh-CN" altLang="en-US" dirty="0">
                <a:solidFill>
                  <a:srgbClr val="4F4F4F"/>
                </a:solidFill>
                <a:latin typeface="微软雅黑" panose="020B0503020204020204" pitchFamily="34" charset="-122"/>
                <a:ea typeface="微软雅黑" panose="020B0503020204020204" pitchFamily="34" charset="-122"/>
              </a:rPr>
              <a:t>算法：</a:t>
            </a:r>
            <a:r>
              <a:rPr lang="zh-CN" altLang="en-US" sz="1200" dirty="0">
                <a:solidFill>
                  <a:srgbClr val="4F4F4F"/>
                </a:solidFill>
                <a:latin typeface="微软雅黑" panose="020B0503020204020204" pitchFamily="34" charset="-122"/>
                <a:ea typeface="微软雅黑" panose="020B0503020204020204" pitchFamily="34" charset="-122"/>
              </a:rPr>
              <a:t>代价函数：</a:t>
            </a:r>
            <a:r>
              <a:rPr lang="en-US" altLang="zh-CN" sz="1200" dirty="0">
                <a:solidFill>
                  <a:srgbClr val="4F4F4F"/>
                </a:solidFill>
                <a:latin typeface="微软雅黑" panose="020B0503020204020204" pitchFamily="34" charset="-122"/>
                <a:ea typeface="微软雅黑" panose="020B0503020204020204" pitchFamily="34" charset="-122"/>
              </a:rPr>
              <a:t>f(n)=g(n)+</a:t>
            </a:r>
            <a:r>
              <a:rPr lang="en-US" altLang="zh-CN" sz="1200" dirty="0">
                <a:solidFill>
                  <a:srgbClr val="FF0000"/>
                </a:solidFill>
                <a:latin typeface="微软雅黑" panose="020B0503020204020204" pitchFamily="34" charset="-122"/>
                <a:ea typeface="微软雅黑" panose="020B0503020204020204" pitchFamily="34" charset="-122"/>
              </a:rPr>
              <a:t>h(n)</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4F4F4F"/>
                </a:solidFill>
                <a:latin typeface="微软雅黑" panose="020B0503020204020204" pitchFamily="34" charset="-122"/>
                <a:ea typeface="微软雅黑" panose="020B0503020204020204" pitchFamily="34" charset="-122"/>
              </a:rPr>
              <a:t>g(n) </a:t>
            </a:r>
            <a:r>
              <a:rPr lang="zh-CN" altLang="en-US" sz="1200" dirty="0">
                <a:solidFill>
                  <a:srgbClr val="4F4F4F"/>
                </a:solidFill>
                <a:latin typeface="微软雅黑" panose="020B0503020204020204" pitchFamily="34" charset="-122"/>
                <a:ea typeface="微软雅黑" panose="020B0503020204020204" pitchFamily="34" charset="-122"/>
              </a:rPr>
              <a:t>是在状态空间中从初始节点到</a:t>
            </a:r>
            <a:r>
              <a:rPr lang="en-US" altLang="zh-CN" sz="1200" dirty="0">
                <a:solidFill>
                  <a:srgbClr val="4F4F4F"/>
                </a:solidFill>
                <a:latin typeface="微软雅黑" panose="020B0503020204020204" pitchFamily="34" charset="-122"/>
                <a:ea typeface="微软雅黑" panose="020B0503020204020204" pitchFamily="34" charset="-122"/>
              </a:rPr>
              <a:t>n</a:t>
            </a:r>
            <a:r>
              <a:rPr lang="zh-CN" altLang="en-US" sz="1200" dirty="0">
                <a:solidFill>
                  <a:srgbClr val="4F4F4F"/>
                </a:solidFill>
                <a:latin typeface="微软雅黑" panose="020B0503020204020204" pitchFamily="34" charset="-122"/>
                <a:ea typeface="微软雅黑" panose="020B0503020204020204" pitchFamily="34" charset="-122"/>
              </a:rPr>
              <a:t>节点的实际代价；</a:t>
            </a:r>
            <a:r>
              <a:rPr lang="en-US" altLang="zh-CN" sz="1200" dirty="0">
                <a:solidFill>
                  <a:srgbClr val="4F4F4F"/>
                </a:solidFill>
                <a:latin typeface="微软雅黑" panose="020B0503020204020204" pitchFamily="34" charset="-122"/>
                <a:ea typeface="微软雅黑" panose="020B0503020204020204" pitchFamily="34" charset="-122"/>
              </a:rPr>
              <a:t>h(n)</a:t>
            </a:r>
            <a:r>
              <a:rPr lang="zh-CN" altLang="en-US" sz="1200" dirty="0">
                <a:solidFill>
                  <a:srgbClr val="4F4F4F"/>
                </a:solidFill>
                <a:latin typeface="微软雅黑" panose="020B0503020204020204" pitchFamily="34" charset="-122"/>
                <a:ea typeface="微软雅黑" panose="020B0503020204020204" pitchFamily="34" charset="-122"/>
              </a:rPr>
              <a:t>是从</a:t>
            </a:r>
            <a:r>
              <a:rPr lang="en-US" altLang="zh-CN" sz="1200" dirty="0">
                <a:solidFill>
                  <a:srgbClr val="4F4F4F"/>
                </a:solidFill>
                <a:latin typeface="微软雅黑" panose="020B0503020204020204" pitchFamily="34" charset="-122"/>
                <a:ea typeface="微软雅黑" panose="020B0503020204020204" pitchFamily="34" charset="-122"/>
              </a:rPr>
              <a:t>n</a:t>
            </a:r>
            <a:r>
              <a:rPr lang="zh-CN" altLang="en-US" sz="1200" dirty="0">
                <a:solidFill>
                  <a:srgbClr val="4F4F4F"/>
                </a:solidFill>
                <a:latin typeface="微软雅黑" panose="020B0503020204020204" pitchFamily="34" charset="-122"/>
                <a:ea typeface="微软雅黑" panose="020B0503020204020204" pitchFamily="34" charset="-122"/>
              </a:rPr>
              <a:t>节点到目标节点最佳路径的估计代价。相比于</a:t>
            </a:r>
            <a:r>
              <a:rPr lang="en-US" altLang="zh-CN" sz="1200" dirty="0">
                <a:solidFill>
                  <a:srgbClr val="4F4F4F"/>
                </a:solidFill>
                <a:latin typeface="微软雅黑" panose="020B0503020204020204" pitchFamily="34" charset="-122"/>
                <a:ea typeface="微软雅黑" panose="020B0503020204020204" pitchFamily="34" charset="-122"/>
              </a:rPr>
              <a:t>Dijkstra</a:t>
            </a:r>
            <a:r>
              <a:rPr lang="zh-CN" altLang="en-US" sz="1200" dirty="0">
                <a:solidFill>
                  <a:srgbClr val="4F4F4F"/>
                </a:solidFill>
                <a:latin typeface="微软雅黑" panose="020B0503020204020204" pitchFamily="34" charset="-122"/>
                <a:ea typeface="微软雅黑" panose="020B0503020204020204" pitchFamily="34" charset="-122"/>
              </a:rPr>
              <a:t>算法在能保证找到最优路径的同时，还具有明显的方向性。</a:t>
            </a:r>
            <a:endParaRPr lang="en-US" altLang="zh-CN" sz="1200" dirty="0">
              <a:solidFill>
                <a:srgbClr val="4F4F4F"/>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12</a:t>
            </a:fld>
            <a:endParaRPr lang="zh-CN" altLang="en-US"/>
          </a:p>
        </p:txBody>
      </p:sp>
    </p:spTree>
    <p:extLst>
      <p:ext uri="{BB962C8B-B14F-4D97-AF65-F5344CB8AC3E}">
        <p14:creationId xmlns:p14="http://schemas.microsoft.com/office/powerpoint/2010/main" val="112287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最终我们完成了试验样机的导航测试，导航过程整体平稳，全局定位较为精确，实际导航距离约为</a:t>
            </a:r>
            <a:r>
              <a:rPr lang="en-US" altLang="zh-CN" dirty="0"/>
              <a:t>10m</a:t>
            </a:r>
            <a:r>
              <a:rPr lang="zh-CN" altLang="en-US" dirty="0"/>
              <a:t>，导航时长</a:t>
            </a:r>
            <a:r>
              <a:rPr lang="en-US" altLang="zh-CN" dirty="0"/>
              <a:t>54</a:t>
            </a:r>
            <a:r>
              <a:rPr lang="zh-CN" altLang="en-US" dirty="0"/>
              <a:t>秒，平均导航速度</a:t>
            </a:r>
            <a:r>
              <a:rPr lang="en-US" altLang="zh-CN" dirty="0"/>
              <a:t>18.5cm/s</a:t>
            </a:r>
            <a:r>
              <a:rPr lang="zh-CN" altLang="en-US" dirty="0"/>
              <a:t>，实际导航效果良好</a:t>
            </a:r>
            <a:r>
              <a:rPr lang="zh-CN" altLang="en-US" b="1" dirty="0"/>
              <a:t>（翻页）</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13</a:t>
            </a:fld>
            <a:endParaRPr lang="zh-CN" altLang="en-US"/>
          </a:p>
        </p:txBody>
      </p:sp>
    </p:spTree>
    <p:extLst>
      <p:ext uri="{BB962C8B-B14F-4D97-AF65-F5344CB8AC3E}">
        <p14:creationId xmlns:p14="http://schemas.microsoft.com/office/powerpoint/2010/main" val="97024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去年毕设小组完成了机器人一代样机的设计和制作，可以实现壁面吸附和简单的</a:t>
            </a:r>
            <a:r>
              <a:rPr lang="zh-CN" altLang="en-US" b="1" dirty="0"/>
              <a:t>运动控制</a:t>
            </a:r>
            <a:r>
              <a:rPr lang="zh-CN" altLang="en-US" dirty="0"/>
              <a:t>，我们今年要在去年的基础上改进机器人结构以提高运动的稳定性，并实现</a:t>
            </a:r>
            <a:r>
              <a:rPr lang="zh-CN" altLang="en-US" b="1" dirty="0"/>
              <a:t>壁面定位、路径规划和图像处理</a:t>
            </a:r>
            <a:r>
              <a:rPr lang="zh-CN" altLang="en-US" dirty="0"/>
              <a:t>等目标，让机器人变得更加智能化。</a:t>
            </a:r>
          </a:p>
        </p:txBody>
      </p:sp>
      <p:sp>
        <p:nvSpPr>
          <p:cNvPr id="4" name="灯片编号占位符 3"/>
          <p:cNvSpPr>
            <a:spLocks noGrp="1"/>
          </p:cNvSpPr>
          <p:nvPr>
            <p:ph type="sldNum" sz="quarter" idx="5"/>
          </p:nvPr>
        </p:nvSpPr>
        <p:spPr/>
        <p:txBody>
          <a:bodyPr/>
          <a:lstStyle/>
          <a:p>
            <a:fld id="{003A1C8B-447E-4550-ADD7-D11B5F8AACCA}" type="slidenum">
              <a:rPr lang="zh-CN" altLang="en-US" smtClean="0"/>
              <a:t>2</a:t>
            </a:fld>
            <a:endParaRPr lang="zh-CN" altLang="en-US"/>
          </a:p>
        </p:txBody>
      </p:sp>
    </p:spTree>
    <p:extLst>
      <p:ext uri="{BB962C8B-B14F-4D97-AF65-F5344CB8AC3E}">
        <p14:creationId xmlns:p14="http://schemas.microsoft.com/office/powerpoint/2010/main" val="244918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根据项目目标，我们将整个项目分成三步完成，即逐步实现</a:t>
            </a:r>
            <a:r>
              <a:rPr lang="zh-CN" altLang="en-US" b="1" dirty="0"/>
              <a:t>遥控操作</a:t>
            </a:r>
            <a:r>
              <a:rPr lang="zh-CN" altLang="en-US" dirty="0"/>
              <a:t>、</a:t>
            </a:r>
            <a:r>
              <a:rPr lang="zh-CN" altLang="en-US" b="1" dirty="0"/>
              <a:t>自主巡航和焊缝识别</a:t>
            </a:r>
            <a:r>
              <a:rPr lang="zh-CN" altLang="en-US" dirty="0"/>
              <a:t>、</a:t>
            </a:r>
            <a:r>
              <a:rPr lang="zh-CN" altLang="en-US" b="1" dirty="0"/>
              <a:t>焊缝追踪和质量判断</a:t>
            </a:r>
            <a:r>
              <a:rPr lang="zh-CN" altLang="en-US" dirty="0"/>
              <a:t>，提高机器人运动的稳定性和自主识别焊缝的能力。</a:t>
            </a:r>
          </a:p>
        </p:txBody>
      </p:sp>
      <p:sp>
        <p:nvSpPr>
          <p:cNvPr id="4" name="灯片编号占位符 3"/>
          <p:cNvSpPr>
            <a:spLocks noGrp="1"/>
          </p:cNvSpPr>
          <p:nvPr>
            <p:ph type="sldNum" sz="quarter" idx="5"/>
          </p:nvPr>
        </p:nvSpPr>
        <p:spPr/>
        <p:txBody>
          <a:bodyPr/>
          <a:lstStyle/>
          <a:p>
            <a:fld id="{003A1C8B-447E-4550-ADD7-D11B5F8AACCA}" type="slidenum">
              <a:rPr lang="zh-CN" altLang="en-US" smtClean="0"/>
              <a:t>3</a:t>
            </a:fld>
            <a:endParaRPr lang="zh-CN" altLang="en-US"/>
          </a:p>
        </p:txBody>
      </p:sp>
    </p:spTree>
    <p:extLst>
      <p:ext uri="{BB962C8B-B14F-4D97-AF65-F5344CB8AC3E}">
        <p14:creationId xmlns:p14="http://schemas.microsoft.com/office/powerpoint/2010/main" val="392381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zh-CN" altLang="en-US" sz="1200" b="1" dirty="0">
                <a:solidFill>
                  <a:schemeClr val="accent1"/>
                </a:solidFill>
                <a:latin typeface="微软雅黑" panose="020B0503020204020204" pitchFamily="34" charset="-122"/>
                <a:ea typeface="微软雅黑" panose="020B0503020204020204" pitchFamily="34" charset="-122"/>
              </a:rPr>
              <a:t>机器人</a:t>
            </a:r>
            <a:r>
              <a:rPr lang="en-US" altLang="zh-CN" sz="1200" b="1" dirty="0">
                <a:solidFill>
                  <a:schemeClr val="accent1"/>
                </a:solidFill>
                <a:latin typeface="微软雅黑" panose="020B0503020204020204" pitchFamily="34" charset="-122"/>
                <a:ea typeface="微软雅黑" panose="020B0503020204020204" pitchFamily="34" charset="-122"/>
              </a:rPr>
              <a:t>SLAM</a:t>
            </a:r>
            <a:r>
              <a:rPr lang="zh-CN" altLang="en-US" sz="1200" b="1" dirty="0">
                <a:solidFill>
                  <a:schemeClr val="accent1"/>
                </a:solidFill>
                <a:latin typeface="微软雅黑" panose="020B0503020204020204" pitchFamily="34" charset="-122"/>
                <a:ea typeface="微软雅黑" panose="020B0503020204020204" pitchFamily="34" charset="-122"/>
              </a:rPr>
              <a:t>和导航部分，</a:t>
            </a:r>
            <a:r>
              <a:rPr lang="zh-CN" altLang="en-US" dirty="0"/>
              <a:t>先我们完成了基于</a:t>
            </a:r>
            <a:r>
              <a:rPr lang="en-US" altLang="zh-CN" dirty="0"/>
              <a:t>ROS</a:t>
            </a:r>
            <a:r>
              <a:rPr lang="zh-CN" altLang="en-US" dirty="0"/>
              <a:t>的仿真实验，实现了机器人模型的建立与导入，添加了虚拟激光雷达等传感器，实现了键盘和手柄遥控，完成了同步定位与建图、单目标点导航以及定轨迹巡航的仿真，可以实现机器人在多种操作模式下的任意切换</a:t>
            </a:r>
            <a:r>
              <a:rPr lang="zh-CN" altLang="en-US" b="1" dirty="0"/>
              <a:t>（翻页）</a:t>
            </a:r>
            <a:r>
              <a:rPr lang="zh-CN" altLang="en-US" dirty="0"/>
              <a:t>。</a:t>
            </a:r>
          </a:p>
        </p:txBody>
      </p:sp>
      <p:sp>
        <p:nvSpPr>
          <p:cNvPr id="4" name="灯片编号占位符 3"/>
          <p:cNvSpPr>
            <a:spLocks noGrp="1"/>
          </p:cNvSpPr>
          <p:nvPr>
            <p:ph type="sldNum" sz="quarter" idx="5"/>
          </p:nvPr>
        </p:nvSpPr>
        <p:spPr/>
        <p:txBody>
          <a:bodyPr/>
          <a:lstStyle/>
          <a:p>
            <a:fld id="{003A1C8B-447E-4550-ADD7-D11B5F8AACCA}" type="slidenum">
              <a:rPr lang="zh-CN" altLang="en-US" smtClean="0"/>
              <a:pPr/>
              <a:t>4</a:t>
            </a:fld>
            <a:endParaRPr lang="zh-CN" altLang="en-US" dirty="0"/>
          </a:p>
        </p:txBody>
      </p:sp>
    </p:spTree>
    <p:extLst>
      <p:ext uri="{BB962C8B-B14F-4D97-AF65-F5344CB8AC3E}">
        <p14:creationId xmlns:p14="http://schemas.microsoft.com/office/powerpoint/2010/main" val="2984661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在完成仿真之后，我们还搭建了一台试验小车。右边是试验小车的硬件结构框图。</a:t>
            </a:r>
            <a:endParaRPr lang="en-US" altLang="zh-CN" dirty="0"/>
          </a:p>
          <a:p>
            <a:r>
              <a:rPr lang="zh-CN" altLang="en-US" b="1" dirty="0"/>
              <a:t>（切换）其中</a:t>
            </a:r>
            <a:r>
              <a:rPr lang="en-US" altLang="zh-CN" dirty="0"/>
              <a:t>Arduino</a:t>
            </a:r>
            <a:r>
              <a:rPr lang="zh-CN" altLang="en-US" dirty="0"/>
              <a:t>的程序结构图如图所示，我们通过速度</a:t>
            </a:r>
            <a:r>
              <a:rPr lang="en-US" altLang="zh-CN" dirty="0"/>
              <a:t>PID</a:t>
            </a:r>
            <a:r>
              <a:rPr lang="zh-CN" altLang="en-US" dirty="0"/>
              <a:t>算法实现了对小车速度的精确控制。</a:t>
            </a:r>
            <a:endParaRPr lang="en-US" altLang="zh-CN" dirty="0"/>
          </a:p>
          <a:p>
            <a:r>
              <a:rPr lang="zh-CN" altLang="en-US" b="1" dirty="0"/>
              <a:t>（切换）</a:t>
            </a:r>
            <a:r>
              <a:rPr lang="zh-CN" altLang="en-US" dirty="0"/>
              <a:t>同时，我们利用</a:t>
            </a:r>
            <a:r>
              <a:rPr lang="en-US" altLang="zh-CN" dirty="0"/>
              <a:t>ROS</a:t>
            </a:r>
            <a:r>
              <a:rPr lang="zh-CN" altLang="en-US" dirty="0"/>
              <a:t>多机通讯的原理搭建了分布式的软件系统，实现树莓派与</a:t>
            </a:r>
            <a:r>
              <a:rPr lang="en-US" altLang="zh-CN" dirty="0"/>
              <a:t>PC</a:t>
            </a:r>
            <a:r>
              <a:rPr lang="zh-CN" altLang="en-US" dirty="0"/>
              <a:t>端的数据话题共享。此时，树莓派只负责采集各个传感器的数据，同时作为与</a:t>
            </a:r>
            <a:r>
              <a:rPr lang="en-US" altLang="zh-CN" dirty="0"/>
              <a:t>PC</a:t>
            </a:r>
            <a:r>
              <a:rPr lang="zh-CN" altLang="en-US" dirty="0"/>
              <a:t>端和下位机通讯的平台，相应地，我们将大运算量的任务放到了</a:t>
            </a:r>
            <a:r>
              <a:rPr lang="en-US" altLang="zh-CN" dirty="0"/>
              <a:t>PC</a:t>
            </a:r>
            <a:r>
              <a:rPr lang="zh-CN" altLang="en-US" dirty="0"/>
              <a:t>端，充分利用树莓派与电脑的计算性能</a:t>
            </a:r>
            <a:r>
              <a:rPr lang="zh-CN" altLang="en-US" b="1" dirty="0"/>
              <a:t>（翻页）</a:t>
            </a:r>
            <a:r>
              <a:rPr lang="zh-CN" altLang="en-US" dirty="0"/>
              <a:t>。</a:t>
            </a:r>
            <a:endParaRPr lang="zh-CN" altLang="en-US" b="1"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5</a:t>
            </a:fld>
            <a:endParaRPr lang="zh-CN" altLang="en-US"/>
          </a:p>
        </p:txBody>
      </p:sp>
    </p:spTree>
    <p:extLst>
      <p:ext uri="{BB962C8B-B14F-4D97-AF65-F5344CB8AC3E}">
        <p14:creationId xmlns:p14="http://schemas.microsoft.com/office/powerpoint/2010/main" val="91975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在完成仿真之后，我们还搭建了一台试验小车。右边是试验小车的硬件结构框图。</a:t>
            </a:r>
            <a:endParaRPr lang="en-US" altLang="zh-CN" dirty="0"/>
          </a:p>
          <a:p>
            <a:r>
              <a:rPr lang="zh-CN" altLang="en-US" b="1" dirty="0"/>
              <a:t>（切换）其中</a:t>
            </a:r>
            <a:r>
              <a:rPr lang="en-US" altLang="zh-CN" dirty="0"/>
              <a:t>Arduino</a:t>
            </a:r>
            <a:r>
              <a:rPr lang="zh-CN" altLang="en-US" dirty="0"/>
              <a:t>的程序结构图如图所示，我们通过速度</a:t>
            </a:r>
            <a:r>
              <a:rPr lang="en-US" altLang="zh-CN" dirty="0"/>
              <a:t>PID</a:t>
            </a:r>
            <a:r>
              <a:rPr lang="zh-CN" altLang="en-US" dirty="0"/>
              <a:t>算法实现了对小车速度的精确控制。</a:t>
            </a:r>
            <a:endParaRPr lang="en-US" altLang="zh-CN" dirty="0"/>
          </a:p>
          <a:p>
            <a:r>
              <a:rPr lang="zh-CN" altLang="en-US" b="1" dirty="0"/>
              <a:t>（切换）</a:t>
            </a:r>
            <a:r>
              <a:rPr lang="zh-CN" altLang="en-US" dirty="0"/>
              <a:t>同时，我们利用</a:t>
            </a:r>
            <a:r>
              <a:rPr lang="en-US" altLang="zh-CN" dirty="0"/>
              <a:t>ROS</a:t>
            </a:r>
            <a:r>
              <a:rPr lang="zh-CN" altLang="en-US" dirty="0"/>
              <a:t>多机通讯的原理搭建了分布式的软件系统，实现树莓派与</a:t>
            </a:r>
            <a:r>
              <a:rPr lang="en-US" altLang="zh-CN" dirty="0"/>
              <a:t>PC</a:t>
            </a:r>
            <a:r>
              <a:rPr lang="zh-CN" altLang="en-US" dirty="0"/>
              <a:t>端的数据话题共享。此时，树莓派只负责采集各个传感器的数据，同时作为与</a:t>
            </a:r>
            <a:r>
              <a:rPr lang="en-US" altLang="zh-CN" dirty="0"/>
              <a:t>PC</a:t>
            </a:r>
            <a:r>
              <a:rPr lang="zh-CN" altLang="en-US" dirty="0"/>
              <a:t>端和下位机通讯的平台，相应地，我们将大运算量的任务放到了</a:t>
            </a:r>
            <a:r>
              <a:rPr lang="en-US" altLang="zh-CN" dirty="0"/>
              <a:t>PC</a:t>
            </a:r>
            <a:r>
              <a:rPr lang="zh-CN" altLang="en-US" dirty="0"/>
              <a:t>端，充分利用树莓派与电脑的计算性能</a:t>
            </a:r>
            <a:r>
              <a:rPr lang="zh-CN" altLang="en-US" b="1" dirty="0"/>
              <a:t>（翻页）</a:t>
            </a:r>
            <a:r>
              <a:rPr lang="zh-CN" altLang="en-US" dirty="0"/>
              <a:t>。</a:t>
            </a:r>
            <a:endParaRPr lang="zh-CN" altLang="en-US" b="1"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6</a:t>
            </a:fld>
            <a:endParaRPr lang="zh-CN" altLang="en-US"/>
          </a:p>
        </p:txBody>
      </p:sp>
    </p:spTree>
    <p:extLst>
      <p:ext uri="{BB962C8B-B14F-4D97-AF65-F5344CB8AC3E}">
        <p14:creationId xmlns:p14="http://schemas.microsoft.com/office/powerpoint/2010/main" val="369686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在完成仿真之后，我们还搭建了一台试验小车。右边是试验小车的硬件结构框图。</a:t>
            </a:r>
            <a:endParaRPr lang="en-US" altLang="zh-CN" dirty="0"/>
          </a:p>
          <a:p>
            <a:r>
              <a:rPr lang="zh-CN" altLang="en-US" b="1" dirty="0"/>
              <a:t>（切换）其中</a:t>
            </a:r>
            <a:r>
              <a:rPr lang="en-US" altLang="zh-CN" dirty="0"/>
              <a:t>Arduino</a:t>
            </a:r>
            <a:r>
              <a:rPr lang="zh-CN" altLang="en-US" dirty="0"/>
              <a:t>的程序结构图如图所示，我们通过速度</a:t>
            </a:r>
            <a:r>
              <a:rPr lang="en-US" altLang="zh-CN" dirty="0"/>
              <a:t>PID</a:t>
            </a:r>
            <a:r>
              <a:rPr lang="zh-CN" altLang="en-US" dirty="0"/>
              <a:t>算法实现了对小车速度的精确控制。</a:t>
            </a:r>
            <a:endParaRPr lang="en-US" altLang="zh-CN" dirty="0"/>
          </a:p>
          <a:p>
            <a:r>
              <a:rPr lang="zh-CN" altLang="en-US" b="1" dirty="0"/>
              <a:t>（切换）</a:t>
            </a:r>
            <a:r>
              <a:rPr lang="zh-CN" altLang="en-US" dirty="0"/>
              <a:t>同时，我们利用</a:t>
            </a:r>
            <a:r>
              <a:rPr lang="en-US" altLang="zh-CN" dirty="0"/>
              <a:t>ROS</a:t>
            </a:r>
            <a:r>
              <a:rPr lang="zh-CN" altLang="en-US" dirty="0"/>
              <a:t>多机通讯的原理搭建了分布式的软件系统，实现树莓派与</a:t>
            </a:r>
            <a:r>
              <a:rPr lang="en-US" altLang="zh-CN" dirty="0"/>
              <a:t>PC</a:t>
            </a:r>
            <a:r>
              <a:rPr lang="zh-CN" altLang="en-US" dirty="0"/>
              <a:t>端的数据话题共享。此时，树莓派只负责采集各个传感器的数据，同时作为与</a:t>
            </a:r>
            <a:r>
              <a:rPr lang="en-US" altLang="zh-CN" dirty="0"/>
              <a:t>PC</a:t>
            </a:r>
            <a:r>
              <a:rPr lang="zh-CN" altLang="en-US" dirty="0"/>
              <a:t>端和下位机通讯的平台，相应地，我们将大运算量的任务放到了</a:t>
            </a:r>
            <a:r>
              <a:rPr lang="en-US" altLang="zh-CN" dirty="0"/>
              <a:t>PC</a:t>
            </a:r>
            <a:r>
              <a:rPr lang="zh-CN" altLang="en-US" dirty="0"/>
              <a:t>端，充分利用树莓派与电脑的计算性能</a:t>
            </a:r>
            <a:r>
              <a:rPr lang="zh-CN" altLang="en-US" b="1" dirty="0"/>
              <a:t>（翻页）</a:t>
            </a:r>
            <a:r>
              <a:rPr lang="zh-CN" altLang="en-US" dirty="0"/>
              <a:t>。</a:t>
            </a:r>
            <a:endParaRPr lang="zh-CN" altLang="en-US" b="1" dirty="0"/>
          </a:p>
        </p:txBody>
      </p:sp>
      <p:sp>
        <p:nvSpPr>
          <p:cNvPr id="4" name="灯片编号占位符 3"/>
          <p:cNvSpPr>
            <a:spLocks noGrp="1"/>
          </p:cNvSpPr>
          <p:nvPr>
            <p:ph type="sldNum" sz="quarter" idx="5"/>
          </p:nvPr>
        </p:nvSpPr>
        <p:spPr/>
        <p:txBody>
          <a:bodyPr/>
          <a:lstStyle/>
          <a:p>
            <a:fld id="{5DBA8EEE-8FAF-4C35-853C-EDC9F06B6EE9}" type="slidenum">
              <a:rPr lang="zh-CN" altLang="en-US" smtClean="0"/>
              <a:t>7</a:t>
            </a:fld>
            <a:endParaRPr lang="zh-CN" altLang="en-US"/>
          </a:p>
        </p:txBody>
      </p:sp>
    </p:spTree>
    <p:extLst>
      <p:ext uri="{BB962C8B-B14F-4D97-AF65-F5344CB8AC3E}">
        <p14:creationId xmlns:p14="http://schemas.microsoft.com/office/powerpoint/2010/main" val="341877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在实验样机上，我们设计了</a:t>
            </a:r>
            <a:r>
              <a:rPr lang="en-US" altLang="zh-CN" dirty="0"/>
              <a:t>IMU+</a:t>
            </a:r>
            <a:r>
              <a:rPr lang="zh-CN" altLang="en-US" dirty="0"/>
              <a:t>编码器</a:t>
            </a:r>
            <a:r>
              <a:rPr lang="en-US" altLang="zh-CN" dirty="0"/>
              <a:t>+</a:t>
            </a:r>
            <a:r>
              <a:rPr lang="zh-CN" altLang="en-US" dirty="0"/>
              <a:t>激光雷达的融合定位系统。</a:t>
            </a:r>
            <a:endParaRPr lang="en-US" altLang="zh-CN" dirty="0"/>
          </a:p>
          <a:p>
            <a:r>
              <a:rPr lang="zh-CN" altLang="en-US" dirty="0"/>
              <a:t>该系统分为两个部分，第一个部分是</a:t>
            </a:r>
            <a:r>
              <a:rPr lang="en-US" altLang="zh-CN" dirty="0"/>
              <a:t>IMU+</a:t>
            </a:r>
            <a:r>
              <a:rPr lang="zh-CN" altLang="en-US" dirty="0"/>
              <a:t>编码器的数据融合位姿推测，它采用扩展卡尔曼滤波算法，通过在不同运动情况下赋予传感器不同的可信度，实现更加精确的融合位置推测。在实验测试中，我们让机器人随机运动</a:t>
            </a:r>
            <a:r>
              <a:rPr lang="en-US" altLang="zh-CN" dirty="0"/>
              <a:t>5</a:t>
            </a:r>
            <a:r>
              <a:rPr lang="zh-CN" altLang="en-US" dirty="0"/>
              <a:t>分钟后回到起始点，可以看到融合算法大大提高了推测位置的精度。</a:t>
            </a:r>
            <a:endParaRPr lang="en-US" altLang="zh-CN" dirty="0"/>
          </a:p>
          <a:p>
            <a:r>
              <a:rPr lang="zh-CN" altLang="en-US" b="1" dirty="0"/>
              <a:t>（切换）</a:t>
            </a:r>
            <a:r>
              <a:rPr lang="zh-CN" altLang="en-US" dirty="0"/>
              <a:t>尽管如此，随着时间的推移，位姿推测的误差会越来越大；所以，第二个部分通过激光雷达点云数据与环境地图的扫描匹配，来修正位姿推测的误差，</a:t>
            </a:r>
            <a:endParaRPr lang="en-US" altLang="zh-CN" dirty="0"/>
          </a:p>
          <a:p>
            <a:r>
              <a:rPr lang="zh-CN" altLang="en-US" b="1" dirty="0"/>
              <a:t>（切换）</a:t>
            </a:r>
            <a:r>
              <a:rPr lang="zh-CN" altLang="en-US" dirty="0"/>
              <a:t>实现更加精确的导航定位。</a:t>
            </a:r>
            <a:endParaRPr lang="en-US" altLang="zh-CN" dirty="0"/>
          </a:p>
          <a:p>
            <a:r>
              <a:rPr lang="zh-CN" altLang="en-US" dirty="0"/>
              <a:t>从坐标变换树来看，整个融合定位系统通过</a:t>
            </a:r>
            <a:r>
              <a:rPr lang="en-US" altLang="zh-CN" dirty="0"/>
              <a:t>IMU+</a:t>
            </a:r>
            <a:r>
              <a:rPr lang="zh-CN" altLang="en-US" dirty="0"/>
              <a:t>编码器的数据融合位姿推测和激光雷达的点云扫描匹配实现了从地图坐标系到</a:t>
            </a:r>
            <a:r>
              <a:rPr lang="zh-CN" altLang="en-US" b="1" dirty="0"/>
              <a:t>（翻页）</a:t>
            </a:r>
            <a:r>
              <a:rPr lang="zh-CN" altLang="en-US" dirty="0"/>
              <a:t>机器人坐标系的精确位置估计。</a:t>
            </a:r>
            <a:endParaRPr lang="en-US" altLang="zh-CN" dirty="0"/>
          </a:p>
          <a:p>
            <a:endParaRPr lang="en-US" altLang="zh-CN" dirty="0"/>
          </a:p>
          <a:p>
            <a:endParaRPr lang="en-US" altLang="zh-CN" dirty="0"/>
          </a:p>
          <a:p>
            <a:r>
              <a:rPr lang="zh-CN" altLang="en-US" dirty="0"/>
              <a:t>卡尔曼滤波基本思想：</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采用信号与噪声的状态空间模型，利用前一时刻的估计值和现时刻的观测值来更新对状态变量的估计，求出现时刻的估计值。它适合于实时处理和计算机运算。</a:t>
            </a:r>
            <a:endParaRPr lang="zh-CN" altLang="en-US" dirty="0"/>
          </a:p>
        </p:txBody>
      </p:sp>
      <p:sp>
        <p:nvSpPr>
          <p:cNvPr id="4" name="灯片编号占位符 3"/>
          <p:cNvSpPr>
            <a:spLocks noGrp="1"/>
          </p:cNvSpPr>
          <p:nvPr>
            <p:ph type="sldNum" sz="quarter" idx="5"/>
          </p:nvPr>
        </p:nvSpPr>
        <p:spPr/>
        <p:txBody>
          <a:bodyPr/>
          <a:lstStyle/>
          <a:p>
            <a:fld id="{003A1C8B-447E-4550-ADD7-D11B5F8AACCA}" type="slidenum">
              <a:rPr lang="zh-CN" altLang="en-US" smtClean="0"/>
              <a:pPr/>
              <a:t>8</a:t>
            </a:fld>
            <a:endParaRPr lang="zh-CN" altLang="en-US" dirty="0"/>
          </a:p>
        </p:txBody>
      </p:sp>
    </p:spTree>
    <p:extLst>
      <p:ext uri="{BB962C8B-B14F-4D97-AF65-F5344CB8AC3E}">
        <p14:creationId xmlns:p14="http://schemas.microsoft.com/office/powerpoint/2010/main" val="1951128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在实验样机上，我们设计了</a:t>
            </a:r>
            <a:r>
              <a:rPr lang="en-US" altLang="zh-CN" dirty="0"/>
              <a:t>IMU+</a:t>
            </a:r>
            <a:r>
              <a:rPr lang="zh-CN" altLang="en-US" dirty="0"/>
              <a:t>编码器</a:t>
            </a:r>
            <a:r>
              <a:rPr lang="en-US" altLang="zh-CN" dirty="0"/>
              <a:t>+</a:t>
            </a:r>
            <a:r>
              <a:rPr lang="zh-CN" altLang="en-US" dirty="0"/>
              <a:t>激光雷达的融合定位系统。</a:t>
            </a:r>
            <a:endParaRPr lang="en-US" altLang="zh-CN" dirty="0"/>
          </a:p>
          <a:p>
            <a:r>
              <a:rPr lang="zh-CN" altLang="en-US" dirty="0"/>
              <a:t>该系统分为两个部分，第一个部分是</a:t>
            </a:r>
            <a:r>
              <a:rPr lang="en-US" altLang="zh-CN" dirty="0"/>
              <a:t>IMU+</a:t>
            </a:r>
            <a:r>
              <a:rPr lang="zh-CN" altLang="en-US" dirty="0"/>
              <a:t>编码器的数据融合位姿推测，它采用扩展卡尔曼滤波算法，通过在不同运动情况下赋予传感器不同的可信度，实现更加精确的融合位置推测。在实验测试中，我们让机器人随机运动</a:t>
            </a:r>
            <a:r>
              <a:rPr lang="en-US" altLang="zh-CN" dirty="0"/>
              <a:t>5</a:t>
            </a:r>
            <a:r>
              <a:rPr lang="zh-CN" altLang="en-US" dirty="0"/>
              <a:t>分钟后回到起始点，可以看到融合算法大大提高了推测位置的精度。</a:t>
            </a:r>
            <a:endParaRPr lang="en-US" altLang="zh-CN" dirty="0"/>
          </a:p>
          <a:p>
            <a:r>
              <a:rPr lang="zh-CN" altLang="en-US" b="1" dirty="0"/>
              <a:t>（切换）</a:t>
            </a:r>
            <a:r>
              <a:rPr lang="zh-CN" altLang="en-US" dirty="0"/>
              <a:t>尽管如此，随着时间的推移，位姿推测的误差会越来越大；所以，第二个部分通过激光雷达点云数据与环境地图的扫描匹配，来修正位姿推测的误差，</a:t>
            </a:r>
            <a:endParaRPr lang="en-US" altLang="zh-CN" dirty="0"/>
          </a:p>
          <a:p>
            <a:r>
              <a:rPr lang="zh-CN" altLang="en-US" b="1" dirty="0"/>
              <a:t>（切换）</a:t>
            </a:r>
            <a:r>
              <a:rPr lang="zh-CN" altLang="en-US" dirty="0"/>
              <a:t>实现更加精确的导航定位。</a:t>
            </a:r>
            <a:endParaRPr lang="en-US" altLang="zh-CN" dirty="0"/>
          </a:p>
          <a:p>
            <a:r>
              <a:rPr lang="zh-CN" altLang="en-US" dirty="0"/>
              <a:t>从坐标变换树来看，整个融合定位系统通过</a:t>
            </a:r>
            <a:r>
              <a:rPr lang="en-US" altLang="zh-CN" dirty="0"/>
              <a:t>IMU+</a:t>
            </a:r>
            <a:r>
              <a:rPr lang="zh-CN" altLang="en-US" dirty="0"/>
              <a:t>编码器的数据融合位姿推测和激光雷达的点云扫描匹配实现了从地图坐标系到</a:t>
            </a:r>
            <a:r>
              <a:rPr lang="zh-CN" altLang="en-US" b="1" dirty="0"/>
              <a:t>（翻页）</a:t>
            </a:r>
            <a:r>
              <a:rPr lang="zh-CN" altLang="en-US" dirty="0"/>
              <a:t>机器人坐标系的精确位置估计。</a:t>
            </a:r>
            <a:endParaRPr lang="en-US" altLang="zh-CN" dirty="0"/>
          </a:p>
          <a:p>
            <a:endParaRPr lang="en-US" altLang="zh-CN" dirty="0"/>
          </a:p>
          <a:p>
            <a:endParaRPr lang="en-US" altLang="zh-CN" dirty="0"/>
          </a:p>
          <a:p>
            <a:r>
              <a:rPr lang="zh-CN" altLang="en-US" dirty="0"/>
              <a:t>卡尔曼滤波基本思想：</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采用信号与噪声的状态空间模型，利用前一时刻的估计值和现时刻的观测值来更新对状态变量的估计，求出现时刻的估计值。它适合于实时处理和计算机运算。</a:t>
            </a:r>
            <a:endParaRPr lang="zh-CN" altLang="en-US" dirty="0"/>
          </a:p>
        </p:txBody>
      </p:sp>
      <p:sp>
        <p:nvSpPr>
          <p:cNvPr id="4" name="灯片编号占位符 3"/>
          <p:cNvSpPr>
            <a:spLocks noGrp="1"/>
          </p:cNvSpPr>
          <p:nvPr>
            <p:ph type="sldNum" sz="quarter" idx="5"/>
          </p:nvPr>
        </p:nvSpPr>
        <p:spPr/>
        <p:txBody>
          <a:bodyPr/>
          <a:lstStyle/>
          <a:p>
            <a:fld id="{003A1C8B-447E-4550-ADD7-D11B5F8AACCA}" type="slidenum">
              <a:rPr lang="zh-CN" altLang="en-US" smtClean="0"/>
              <a:pPr/>
              <a:t>9</a:t>
            </a:fld>
            <a:endParaRPr lang="zh-CN" altLang="en-US" dirty="0"/>
          </a:p>
        </p:txBody>
      </p:sp>
    </p:spTree>
    <p:extLst>
      <p:ext uri="{BB962C8B-B14F-4D97-AF65-F5344CB8AC3E}">
        <p14:creationId xmlns:p14="http://schemas.microsoft.com/office/powerpoint/2010/main" val="4123426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微软雅黑" panose="020B0503020204020204" pitchFamily="34" charset="-122"/>
                <a:cs typeface="+mj-cs"/>
              </a:defRPr>
            </a:lvl1pPr>
          </a:lstStyle>
          <a:p>
            <a:pPr lvl="0" algn="ctr">
              <a:lnSpc>
                <a:spcPct val="90000"/>
              </a:lnSpc>
              <a:spcBef>
                <a:spcPct val="0"/>
              </a:spcBef>
              <a:buNone/>
            </a:pPr>
            <a:r>
              <a:rPr lang="zh-CN" altLang="en-US" dirty="0"/>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微软雅黑" panose="020B0503020204020204" pitchFamily="34" charset="-122"/>
                <a:ea typeface="微软雅黑" panose="020B0503020204020204" pitchFamily="34" charset="-122"/>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微软雅黑" panose="020B0503020204020204" pitchFamily="34" charset="-122"/>
                <a:ea typeface="微软雅黑" panose="020B0503020204020204" pitchFamily="34" charset="-122"/>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微软雅黑" panose="020B0503020204020204" pitchFamily="34" charset="-122"/>
                <a:cs typeface="+mj-cs"/>
              </a:defRPr>
            </a:lvl1pPr>
          </a:lstStyle>
          <a:p>
            <a:pPr marL="228600" lvl="0" indent="-228600" algn="ctr">
              <a:lnSpc>
                <a:spcPct val="90000"/>
              </a:lnSpc>
              <a:spcBef>
                <a:spcPct val="0"/>
              </a:spcBef>
            </a:pPr>
            <a:r>
              <a:rPr lang="zh-CN" altLang="en-US" dirty="0"/>
              <a:t>单击以编辑母版副标题样式</a:t>
            </a:r>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975"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2894611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053" y="6006684"/>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副标题 2"/>
          <p:cNvSpPr>
            <a:spLocks noGrp="1"/>
          </p:cNvSpPr>
          <p:nvPr>
            <p:ph type="subTitle" idx="1"/>
          </p:nvPr>
        </p:nvSpPr>
        <p:spPr>
          <a:xfrm>
            <a:off x="628650" y="5114035"/>
            <a:ext cx="7886700" cy="604299"/>
          </a:xfrm>
        </p:spPr>
        <p:txBody>
          <a:bodyPr anchor="ctr">
            <a:noAutofit/>
          </a:bodyPr>
          <a:lstStyle>
            <a:lvl1pPr algn="ctr">
              <a:defRPr lang="zh-CN" altLang="en-US" sz="1800" b="0">
                <a:solidFill>
                  <a:schemeClr val="bg1"/>
                </a:solidFill>
                <a:latin typeface="微软雅黑" panose="020B0503020204020204" pitchFamily="34" charset="-122"/>
                <a:cs typeface="+mj-cs"/>
              </a:defRPr>
            </a:lvl1pPr>
          </a:lstStyle>
          <a:p>
            <a:pPr lvl="0" algn="ctr">
              <a:lnSpc>
                <a:spcPct val="90000"/>
              </a:lnSpc>
              <a:spcBef>
                <a:spcPct val="0"/>
              </a:spcBef>
              <a:buNone/>
            </a:pPr>
            <a:r>
              <a:rPr lang="zh-CN" altLang="en-US" dirty="0"/>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2"/>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51193"/>
      </p:ext>
    </p:extLst>
  </p:cSld>
  <p:clrMapOvr>
    <a:masterClrMapping/>
  </p:clrMapOvr>
  <p:extLst>
    <p:ext uri="{DCECCB84-F9BA-43D5-87BE-67443E8EF086}">
      <p15:sldGuideLst xmlns:p15="http://schemas.microsoft.com/office/powerpoint/2012/main">
        <p15:guide id="2" pos="1215">
          <p15:clr>
            <a:srgbClr val="FBAE40"/>
          </p15:clr>
        </p15:guide>
        <p15:guide id="3" orient="horz" pos="2160">
          <p15:clr>
            <a:srgbClr val="FBAE40"/>
          </p15:clr>
        </p15:guide>
        <p15:guide id="4" pos="9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7" y="1685678"/>
            <a:ext cx="8372163" cy="492149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83"/>
            <a:ext cx="8372163" cy="574183"/>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00313081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7" y="1685678"/>
            <a:ext cx="8372163" cy="492149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7" y="975600"/>
            <a:ext cx="8372163" cy="576000"/>
          </a:xfrm>
          <a:prstGeom prst="rect">
            <a:avLst/>
          </a:prstGeom>
        </p:spPr>
        <p:txBody>
          <a:bodyPr/>
          <a:lstStyle>
            <a:lvl1pPr>
              <a:defRPr sz="24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3" y="311755"/>
            <a:ext cx="315471" cy="230832"/>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900" smtClean="0"/>
              <a:pPr lvl="0"/>
              <a:t>‹#›</a:t>
            </a:fld>
            <a:endParaRPr lang="zh-CN" altLang="en-US" sz="900" dirty="0"/>
          </a:p>
        </p:txBody>
      </p:sp>
      <p:sp>
        <p:nvSpPr>
          <p:cNvPr id="9" name="文本框 8"/>
          <p:cNvSpPr txBox="1"/>
          <p:nvPr/>
        </p:nvSpPr>
        <p:spPr>
          <a:xfrm>
            <a:off x="8250029" y="311755"/>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852934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7" y="1685678"/>
            <a:ext cx="8372163" cy="492149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83"/>
            <a:ext cx="8372163" cy="574183"/>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7"/>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5" y="104390"/>
            <a:ext cx="459922" cy="460086"/>
          </a:xfrm>
          <a:prstGeom prst="rect">
            <a:avLst/>
          </a:prstGeom>
        </p:spPr>
      </p:pic>
      <p:sp>
        <p:nvSpPr>
          <p:cNvPr id="7" name="矩形 6"/>
          <p:cNvSpPr/>
          <p:nvPr userDrawn="1"/>
        </p:nvSpPr>
        <p:spPr>
          <a:xfrm>
            <a:off x="0" y="7"/>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1" name="矩形 10"/>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5" y="104390"/>
            <a:ext cx="459922" cy="460086"/>
          </a:xfrm>
          <a:prstGeom prst="rect">
            <a:avLst/>
          </a:prstGeom>
        </p:spPr>
      </p:pic>
    </p:spTree>
    <p:extLst>
      <p:ext uri="{BB962C8B-B14F-4D97-AF65-F5344CB8AC3E}">
        <p14:creationId xmlns:p14="http://schemas.microsoft.com/office/powerpoint/2010/main" val="358970559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7" y="1685678"/>
            <a:ext cx="8372163" cy="492149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83"/>
            <a:ext cx="8372163" cy="574183"/>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7"/>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7" name="灯片编号占位符 8"/>
          <p:cNvSpPr>
            <a:spLocks noGrp="1"/>
          </p:cNvSpPr>
          <p:nvPr>
            <p:ph type="sldNum" sz="quarter" idx="12"/>
          </p:nvPr>
        </p:nvSpPr>
        <p:spPr>
          <a:xfrm>
            <a:off x="8697602" y="313204"/>
            <a:ext cx="321242" cy="230832"/>
          </a:xfrm>
          <a:prstGeom prst="rect">
            <a:avLst/>
          </a:prstGeom>
          <a:noFill/>
        </p:spPr>
        <p:txBody>
          <a:bodyPr wrap="none" rtlCol="0">
            <a:spAutoFit/>
          </a:bodyPr>
          <a:lstStyle>
            <a:lvl1pPr>
              <a:defRPr lang="zh-CN" altLang="en-US" sz="900" spc="-45"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9" y="311755"/>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5" y="104390"/>
            <a:ext cx="459922" cy="460086"/>
          </a:xfrm>
          <a:prstGeom prst="rect">
            <a:avLst/>
          </a:prstGeom>
        </p:spPr>
      </p:pic>
      <p:sp>
        <p:nvSpPr>
          <p:cNvPr id="11" name="矩形 10"/>
          <p:cNvSpPr/>
          <p:nvPr userDrawn="1"/>
        </p:nvSpPr>
        <p:spPr>
          <a:xfrm>
            <a:off x="0" y="7"/>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8250029" y="311755"/>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5" y="104390"/>
            <a:ext cx="459922" cy="460086"/>
          </a:xfrm>
          <a:prstGeom prst="rect">
            <a:avLst/>
          </a:prstGeom>
        </p:spPr>
      </p:pic>
    </p:spTree>
    <p:extLst>
      <p:ext uri="{BB962C8B-B14F-4D97-AF65-F5344CB8AC3E}">
        <p14:creationId xmlns:p14="http://schemas.microsoft.com/office/powerpoint/2010/main" val="142506247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5" y="6100777"/>
            <a:ext cx="1958547" cy="518469"/>
          </a:xfrm>
          <a:prstGeom prst="rect">
            <a:avLst/>
          </a:prstGeom>
        </p:spPr>
      </p:pic>
      <p:sp>
        <p:nvSpPr>
          <p:cNvPr id="2" name="标题 1"/>
          <p:cNvSpPr>
            <a:spLocks noGrp="1"/>
          </p:cNvSpPr>
          <p:nvPr>
            <p:ph type="title"/>
          </p:nvPr>
        </p:nvSpPr>
        <p:spPr>
          <a:xfrm>
            <a:off x="323853" y="235137"/>
            <a:ext cx="6474515" cy="337358"/>
          </a:xfrm>
          <a:prstGeom prst="rect">
            <a:avLst/>
          </a:prstGeom>
        </p:spPr>
        <p:txBody>
          <a:bodyPr anchor="ctr"/>
          <a:lstStyle>
            <a:lvl1pPr>
              <a:defRPr sz="15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3"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53436674"/>
      </p:ext>
    </p:extLst>
  </p:cSld>
  <p:clrMapOvr>
    <a:masterClrMapping/>
  </p:clrMapOvr>
  <p:extLst>
    <p:ext uri="{DCECCB84-F9BA-43D5-87BE-67443E8EF086}">
      <p15:sldGuideLst xmlns:p15="http://schemas.microsoft.com/office/powerpoint/2012/main">
        <p15:guide id="1" pos="2344">
          <p15:clr>
            <a:srgbClr val="FBAE40"/>
          </p15:clr>
        </p15:guide>
        <p15:guide id="2" pos="86">
          <p15:clr>
            <a:srgbClr val="FBAE40"/>
          </p15:clr>
        </p15:guide>
        <p15:guide id="5" pos="1319">
          <p15:clr>
            <a:srgbClr val="FBAE40"/>
          </p15:clr>
        </p15:guide>
        <p15:guide id="6" pos="49">
          <p15:clr>
            <a:srgbClr val="FBAE40"/>
          </p15:clr>
        </p15:guide>
        <p15:guide id="7" pos="1758">
          <p15:clr>
            <a:srgbClr val="FBAE40"/>
          </p15:clr>
        </p15:guide>
        <p15:guide id="8" pos="6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7" y="975606"/>
            <a:ext cx="8372163" cy="574183"/>
          </a:xfrm>
          <a:prstGeom prst="rect">
            <a:avLst/>
          </a:prstGeom>
        </p:spPr>
        <p:txBody>
          <a:bodyPr/>
          <a:lstStyle>
            <a:lvl1pPr>
              <a:defRPr sz="24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2746912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7" y="975606"/>
            <a:ext cx="8372163" cy="574183"/>
          </a:xfrm>
          <a:prstGeom prst="rect">
            <a:avLst/>
          </a:prstGeom>
        </p:spPr>
        <p:txBody>
          <a:bodyPr/>
          <a:lstStyle>
            <a:lvl1pPr>
              <a:defRPr sz="24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9" y="311755"/>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7" y="311755"/>
            <a:ext cx="447435" cy="230832"/>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900" smtClean="0"/>
              <a:pPr lvl="0"/>
              <a:t>‹#›</a:t>
            </a:fld>
            <a:endParaRPr lang="zh-CN" altLang="en-US" sz="900" dirty="0"/>
          </a:p>
        </p:txBody>
      </p:sp>
    </p:spTree>
    <p:extLst>
      <p:ext uri="{BB962C8B-B14F-4D97-AF65-F5344CB8AC3E}">
        <p14:creationId xmlns:p14="http://schemas.microsoft.com/office/powerpoint/2010/main" val="360529717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 y="0"/>
            <a:ext cx="9144793" cy="664522"/>
          </a:xfrm>
          <a:prstGeom prst="rect">
            <a:avLst/>
          </a:prstGeom>
        </p:spPr>
      </p:pic>
      <p:sp>
        <p:nvSpPr>
          <p:cNvPr id="11" name="矩形 10"/>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userDrawn="1"/>
        </p:nvPicPr>
        <p:blipFill>
          <a:blip r:embed="rId2"/>
          <a:stretch>
            <a:fillRect/>
          </a:stretch>
        </p:blipFill>
        <p:spPr>
          <a:xfrm>
            <a:off x="3" y="0"/>
            <a:ext cx="9144793" cy="664522"/>
          </a:xfrm>
          <a:prstGeom prst="rect">
            <a:avLst/>
          </a:prstGeom>
        </p:spPr>
      </p:pic>
      <p:sp>
        <p:nvSpPr>
          <p:cNvPr id="7" name="矩形 6"/>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008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3" y="0"/>
            <a:ext cx="9144793" cy="664522"/>
          </a:xfrm>
          <a:prstGeom prst="rect">
            <a:avLst/>
          </a:prstGeom>
        </p:spPr>
      </p:pic>
      <p:sp>
        <p:nvSpPr>
          <p:cNvPr id="15" name="矩形 14"/>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250029" y="311755"/>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2" y="313204"/>
            <a:ext cx="321242" cy="230832"/>
          </a:xfrm>
          <a:prstGeom prst="rect">
            <a:avLst/>
          </a:prstGeom>
          <a:noFill/>
        </p:spPr>
        <p:txBody>
          <a:bodyPr wrap="none" rtlCol="0">
            <a:spAutoFit/>
          </a:bodyPr>
          <a:lstStyle>
            <a:lvl1pPr>
              <a:defRPr lang="zh-CN" altLang="en-US" sz="900" spc="-45"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3" y="0"/>
            <a:ext cx="9144793" cy="664522"/>
          </a:xfrm>
          <a:prstGeom prst="rect">
            <a:avLst/>
          </a:prstGeom>
        </p:spPr>
      </p:pic>
      <p:sp>
        <p:nvSpPr>
          <p:cNvPr id="9" name="矩形 8"/>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2637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6" y="975600"/>
            <a:ext cx="8556169" cy="576000"/>
          </a:xfrm>
          <a:prstGeom prst="rect">
            <a:avLst/>
          </a:prstGeom>
        </p:spPr>
        <p:txBody>
          <a:bodyPr/>
          <a:lstStyle>
            <a:lvl1pPr>
              <a:defRPr lang="zh-CN" altLang="en-US" sz="24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201743399"/>
      </p:ext>
    </p:extLst>
  </p:cSld>
  <p:clrMapOvr>
    <a:masterClrMapping/>
  </p:clrMapOvr>
  <p:extLst>
    <p:ext uri="{DCECCB84-F9BA-43D5-87BE-67443E8EF086}">
      <p15:sldGuideLst xmlns:p15="http://schemas.microsoft.com/office/powerpoint/2012/main">
        <p15:guide id="1" pos="1215">
          <p15:clr>
            <a:srgbClr val="FBAE40"/>
          </p15:clr>
        </p15:guide>
        <p15:guide id="3" pos="683">
          <p15:clr>
            <a:srgbClr val="FBAE40"/>
          </p15:clr>
        </p15:guide>
        <p15:guide id="4" pos="9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8"/>
            <a:ext cx="9144000" cy="332713"/>
          </a:xfrm>
          <a:prstGeom prst="rect">
            <a:avLst/>
          </a:prstGeom>
        </p:spPr>
      </p:pic>
      <p:sp>
        <p:nvSpPr>
          <p:cNvPr id="6" name="文本框 5"/>
          <p:cNvSpPr txBox="1"/>
          <p:nvPr/>
        </p:nvSpPr>
        <p:spPr>
          <a:xfrm>
            <a:off x="8250029" y="313203"/>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4"/>
            <a:ext cx="487190" cy="230832"/>
          </a:xfrm>
          <a:prstGeom prst="rect">
            <a:avLst/>
          </a:prstGeom>
          <a:noFill/>
        </p:spPr>
        <p:txBody>
          <a:bodyPr wrap="square" rtlCol="0">
            <a:spAutoFit/>
          </a:bodyPr>
          <a:lstStyle>
            <a:lvl1pPr>
              <a:defRPr lang="zh-CN" altLang="en-US" sz="900" spc="-45"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6" y="975600"/>
            <a:ext cx="8566445" cy="576000"/>
          </a:xfrm>
          <a:prstGeom prst="rect">
            <a:avLst/>
          </a:prstGeom>
        </p:spPr>
        <p:txBody>
          <a:bodyPr/>
          <a:lstStyle>
            <a:lvl1pPr>
              <a:defRPr lang="zh-CN" altLang="en-US" sz="24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8"/>
            <a:ext cx="9144000" cy="332713"/>
          </a:xfrm>
          <a:prstGeom prst="rect">
            <a:avLst/>
          </a:prstGeom>
        </p:spPr>
      </p:pic>
    </p:spTree>
    <p:extLst>
      <p:ext uri="{BB962C8B-B14F-4D97-AF65-F5344CB8AC3E}">
        <p14:creationId xmlns:p14="http://schemas.microsoft.com/office/powerpoint/2010/main" val="1350675814"/>
      </p:ext>
    </p:extLst>
  </p:cSld>
  <p:clrMapOvr>
    <a:masterClrMapping/>
  </p:clrMapOvr>
  <p:extLst>
    <p:ext uri="{DCECCB84-F9BA-43D5-87BE-67443E8EF086}">
      <p15:sldGuideLst xmlns:p15="http://schemas.microsoft.com/office/powerpoint/2012/main">
        <p15:guide id="1" pos="1215">
          <p15:clr>
            <a:srgbClr val="FBAE40"/>
          </p15:clr>
        </p15:guide>
        <p15:guide id="2" pos="2191">
          <p15:clr>
            <a:srgbClr val="FBAE40"/>
          </p15:clr>
        </p15:guide>
        <p15:guide id="5" pos="683">
          <p15:clr>
            <a:srgbClr val="FBAE40"/>
          </p15:clr>
        </p15:guide>
        <p15:guide id="6" pos="1232">
          <p15:clr>
            <a:srgbClr val="FBAE40"/>
          </p15:clr>
        </p15:guide>
        <p15:guide id="7" pos="911">
          <p15:clr>
            <a:srgbClr val="FBAE40"/>
          </p15:clr>
        </p15:guide>
        <p15:guide id="8" pos="16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20"/>
            <a:ext cx="4032000" cy="574183"/>
          </a:xfrm>
          <a:prstGeom prst="rect">
            <a:avLst/>
          </a:prstGeom>
        </p:spPr>
        <p:txBody>
          <a:bodyPr anchor="b">
            <a:normAutofit/>
          </a:bodyPr>
          <a:lstStyle>
            <a:lvl1pPr algn="ctr">
              <a:defRPr sz="21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100" b="1" dirty="0" smtClean="0">
                <a:solidFill>
                  <a:schemeClr val="accent1"/>
                </a:solidFill>
                <a:latin typeface="微软雅黑" panose="020B0503020204020204" pitchFamily="34" charset="-122"/>
                <a:ea typeface="微软雅黑" panose="020B0503020204020204" pitchFamily="34" charset="-122"/>
                <a:cs typeface="+mj-cs"/>
              </a:defRPr>
            </a:lvl1pPr>
          </a:lstStyle>
          <a:p>
            <a:pPr marL="171450" lvl="0" indent="-17145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3" y="0"/>
            <a:ext cx="9144793" cy="664522"/>
          </a:xfrm>
          <a:prstGeom prst="rect">
            <a:avLst/>
          </a:prstGeom>
        </p:spPr>
      </p:pic>
      <p:sp>
        <p:nvSpPr>
          <p:cNvPr id="20" name="矩形 19"/>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stretch>
            <a:fillRect/>
          </a:stretch>
        </p:blipFill>
        <p:spPr>
          <a:xfrm>
            <a:off x="3" y="0"/>
            <a:ext cx="9144793" cy="664522"/>
          </a:xfrm>
          <a:prstGeom prst="rect">
            <a:avLst/>
          </a:prstGeom>
        </p:spPr>
      </p:pic>
      <p:sp>
        <p:nvSpPr>
          <p:cNvPr id="13" name="矩形 12"/>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178107"/>
      </p:ext>
    </p:extLst>
  </p:cSld>
  <p:clrMapOvr>
    <a:masterClrMapping/>
  </p:clrMapOvr>
  <p:extLst>
    <p:ext uri="{DCECCB84-F9BA-43D5-87BE-67443E8EF086}">
      <p15:sldGuideLst xmlns:p15="http://schemas.microsoft.com/office/powerpoint/2012/main">
        <p15:guide id="1" pos="1215">
          <p15:clr>
            <a:srgbClr val="FBAE40"/>
          </p15:clr>
        </p15:guide>
        <p15:guide id="3" pos="683">
          <p15:clr>
            <a:srgbClr val="FBAE40"/>
          </p15:clr>
        </p15:guide>
        <p15:guide id="4" pos="9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3" y="0"/>
            <a:ext cx="9144793" cy="664522"/>
          </a:xfrm>
          <a:prstGeom prst="rect">
            <a:avLst/>
          </a:prstGeom>
        </p:spPr>
      </p:pic>
      <p:sp>
        <p:nvSpPr>
          <p:cNvPr id="22" name="矩形 21"/>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250029" y="313203"/>
            <a:ext cx="485069" cy="230832"/>
          </a:xfrm>
          <a:prstGeom prst="rect">
            <a:avLst/>
          </a:prstGeom>
          <a:noFill/>
        </p:spPr>
        <p:txBody>
          <a:bodyPr wrap="none" rtlCol="0">
            <a:spAutoFit/>
          </a:bodyPr>
          <a:lstStyle/>
          <a:p>
            <a:r>
              <a:rPr lang="en-US" altLang="zh-CN" sz="900" spc="-45" baseline="0" dirty="0">
                <a:solidFill>
                  <a:schemeClr val="bg1"/>
                </a:solidFill>
                <a:latin typeface="微软雅黑" panose="020B0503020204020204" pitchFamily="34" charset="-122"/>
                <a:ea typeface="微软雅黑" panose="020B0503020204020204" pitchFamily="34" charset="-122"/>
              </a:rPr>
              <a:t>Page .</a:t>
            </a:r>
            <a:endParaRPr lang="zh-CN" altLang="en-US" sz="900" spc="-45"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20"/>
            <a:ext cx="4032000" cy="574183"/>
          </a:xfrm>
          <a:prstGeom prst="rect">
            <a:avLst/>
          </a:prstGeom>
        </p:spPr>
        <p:txBody>
          <a:bodyPr anchor="b">
            <a:normAutofit/>
          </a:bodyPr>
          <a:lstStyle>
            <a:lvl1pPr algn="ctr">
              <a:defRPr sz="21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1500"/>
            </a:lvl1pPr>
            <a:lvl2pPr>
              <a:buClr>
                <a:schemeClr val="accent1"/>
              </a:buClr>
              <a:defRPr sz="1350"/>
            </a:lvl2pPr>
            <a:lvl3pPr>
              <a:buClr>
                <a:schemeClr val="accent1"/>
              </a:buClr>
              <a:defRPr sz="1200"/>
            </a:lvl3pPr>
            <a:lvl4pPr>
              <a:buClr>
                <a:schemeClr val="accent1"/>
              </a:buClr>
              <a:defRPr sz="1050"/>
            </a:lvl4pPr>
            <a:lvl5pPr>
              <a:buClr>
                <a:schemeClr val="accent1"/>
              </a:buClr>
              <a:defRPr sz="105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100" b="1" dirty="0" smtClean="0">
                <a:solidFill>
                  <a:schemeClr val="accent1"/>
                </a:solidFill>
                <a:latin typeface="微软雅黑" panose="020B0503020204020204" pitchFamily="34" charset="-122"/>
                <a:ea typeface="微软雅黑" panose="020B0503020204020204" pitchFamily="34" charset="-122"/>
                <a:cs typeface="+mj-cs"/>
              </a:defRPr>
            </a:lvl1pPr>
          </a:lstStyle>
          <a:p>
            <a:pPr marL="171450" lvl="0" indent="-17145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4"/>
            <a:ext cx="487190" cy="230832"/>
          </a:xfrm>
          <a:prstGeom prst="rect">
            <a:avLst/>
          </a:prstGeom>
          <a:noFill/>
        </p:spPr>
        <p:txBody>
          <a:bodyPr wrap="square" rtlCol="0">
            <a:spAutoFit/>
          </a:bodyPr>
          <a:lstStyle>
            <a:lvl1pPr>
              <a:defRPr lang="zh-CN" altLang="en-US" sz="900" spc="-45"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3" y="0"/>
            <a:ext cx="9144793" cy="664522"/>
          </a:xfrm>
          <a:prstGeom prst="rect">
            <a:avLst/>
          </a:prstGeom>
        </p:spPr>
      </p:pic>
      <p:sp>
        <p:nvSpPr>
          <p:cNvPr id="14" name="矩形 13"/>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0293483"/>
      </p:ext>
    </p:extLst>
  </p:cSld>
  <p:clrMapOvr>
    <a:masterClrMapping/>
  </p:clrMapOvr>
  <p:extLst>
    <p:ext uri="{DCECCB84-F9BA-43D5-87BE-67443E8EF086}">
      <p15:sldGuideLst xmlns:p15="http://schemas.microsoft.com/office/powerpoint/2012/main">
        <p15:guide id="1" pos="1215">
          <p15:clr>
            <a:srgbClr val="FBAE40"/>
          </p15:clr>
        </p15:guide>
        <p15:guide id="2" pos="2191">
          <p15:clr>
            <a:srgbClr val="FBAE40"/>
          </p15:clr>
        </p15:guide>
        <p15:guide id="5" pos="683">
          <p15:clr>
            <a:srgbClr val="FBAE40"/>
          </p15:clr>
        </p15:guide>
        <p15:guide id="6" pos="1232">
          <p15:clr>
            <a:srgbClr val="FBAE40"/>
          </p15:clr>
        </p15:guide>
        <p15:guide id="7" pos="911">
          <p15:clr>
            <a:srgbClr val="FBAE40"/>
          </p15:clr>
        </p15:guide>
        <p15:guide id="8" pos="164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2" y="5815086"/>
            <a:ext cx="2458720" cy="650876"/>
          </a:xfrm>
          <a:prstGeom prst="rect">
            <a:avLst/>
          </a:prstGeom>
        </p:spPr>
      </p:pic>
      <p:sp>
        <p:nvSpPr>
          <p:cNvPr id="2" name="标题 1"/>
          <p:cNvSpPr>
            <a:spLocks noGrp="1"/>
          </p:cNvSpPr>
          <p:nvPr>
            <p:ph type="title"/>
          </p:nvPr>
        </p:nvSpPr>
        <p:spPr>
          <a:xfrm>
            <a:off x="469126" y="4006448"/>
            <a:ext cx="8325019" cy="1114192"/>
          </a:xfrm>
          <a:prstGeom prst="rect">
            <a:avLst/>
          </a:prstGeom>
        </p:spPr>
        <p:txBody>
          <a:bodyPr anchor="ctr">
            <a:noAutofit/>
          </a:bodyPr>
          <a:lstStyle>
            <a:lvl1pPr algn="l">
              <a:lnSpc>
                <a:spcPct val="100000"/>
              </a:lnSpc>
              <a:defRPr sz="3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副标题 2"/>
          <p:cNvSpPr>
            <a:spLocks noGrp="1"/>
          </p:cNvSpPr>
          <p:nvPr>
            <p:ph type="subTitle" idx="1"/>
          </p:nvPr>
        </p:nvSpPr>
        <p:spPr>
          <a:xfrm>
            <a:off x="469125" y="5245252"/>
            <a:ext cx="5820358" cy="468179"/>
          </a:xfrm>
        </p:spPr>
        <p:txBody>
          <a:bodyPr anchor="ctr">
            <a:noAutofit/>
          </a:bodyPr>
          <a:lstStyle>
            <a:lvl1pPr marL="0" indent="0" algn="l">
              <a:lnSpc>
                <a:spcPct val="100000"/>
              </a:lnSpc>
              <a:buNone/>
              <a:defRPr lang="zh-CN" altLang="en-US" sz="1800" b="0">
                <a:solidFill>
                  <a:schemeClr val="bg1"/>
                </a:solidFill>
                <a:latin typeface="微软雅黑" panose="020B0503020204020204" pitchFamily="34" charset="-122"/>
                <a:cs typeface="+mj-cs"/>
              </a:defRPr>
            </a:lvl1pPr>
          </a:lstStyle>
          <a:p>
            <a:pPr marL="171450" lvl="0" indent="-171450" algn="ctr">
              <a:lnSpc>
                <a:spcPct val="90000"/>
              </a:lnSpc>
              <a:spcBef>
                <a:spcPct val="0"/>
              </a:spcBef>
            </a:pPr>
            <a:r>
              <a:rPr lang="zh-CN" altLang="en-US" dirty="0"/>
              <a:t>单击以编辑母版副标题样式</a:t>
            </a:r>
          </a:p>
        </p:txBody>
      </p:sp>
      <p:sp>
        <p:nvSpPr>
          <p:cNvPr id="7" name="文本占位符 6"/>
          <p:cNvSpPr>
            <a:spLocks noGrp="1"/>
          </p:cNvSpPr>
          <p:nvPr>
            <p:ph type="body" sz="quarter" idx="10" hasCustomPrompt="1"/>
          </p:nvPr>
        </p:nvSpPr>
        <p:spPr>
          <a:xfrm>
            <a:off x="469126" y="5815087"/>
            <a:ext cx="4159250" cy="499004"/>
          </a:xfrm>
        </p:spPr>
        <p:txBody>
          <a:bodyPr>
            <a:noAutofit/>
          </a:bodyPr>
          <a:lstStyle>
            <a:lvl1pPr marL="0" indent="0">
              <a:lnSpc>
                <a:spcPct val="100000"/>
              </a:lnSpc>
              <a:buNone/>
              <a:defRPr sz="18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2"/>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2"/>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90732"/>
      </p:ext>
    </p:extLst>
  </p:cSld>
  <p:clrMapOvr>
    <a:masterClrMapping/>
  </p:clrMapOvr>
  <p:extLst>
    <p:ext uri="{DCECCB84-F9BA-43D5-87BE-67443E8EF086}">
      <p15:sldGuideLst xmlns:p15="http://schemas.microsoft.com/office/powerpoint/2012/main">
        <p15:guide id="2" pos="125">
          <p15:clr>
            <a:srgbClr val="FBAE40"/>
          </p15:clr>
        </p15:guide>
        <p15:guide id="3" orient="horz" pos="2160">
          <p15:clr>
            <a:srgbClr val="FBAE40"/>
          </p15:clr>
        </p15:guide>
        <p15:guide id="4" pos="7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5"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495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301842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330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36" r:id="rId16"/>
  </p:sldLayoutIdLst>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3" y="0"/>
            <a:ext cx="9144793" cy="664522"/>
          </a:xfrm>
          <a:prstGeom prst="rect">
            <a:avLst/>
          </a:prstGeom>
        </p:spPr>
      </p:pic>
      <p:sp>
        <p:nvSpPr>
          <p:cNvPr id="6" name="文本占位符 5"/>
          <p:cNvSpPr>
            <a:spLocks noGrp="1"/>
          </p:cNvSpPr>
          <p:nvPr>
            <p:ph type="body" idx="1"/>
          </p:nvPr>
        </p:nvSpPr>
        <p:spPr>
          <a:xfrm>
            <a:off x="413471"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1"/>
          <a:stretch>
            <a:fillRect/>
          </a:stretch>
        </p:blipFill>
        <p:spPr>
          <a:xfrm>
            <a:off x="0" y="1231688"/>
            <a:ext cx="9144000" cy="332713"/>
          </a:xfrm>
          <a:prstGeom prst="rect">
            <a:avLst/>
          </a:prstGeom>
        </p:spPr>
      </p:pic>
      <p:sp>
        <p:nvSpPr>
          <p:cNvPr id="4" name="标题占位符 3"/>
          <p:cNvSpPr>
            <a:spLocks noGrp="1"/>
          </p:cNvSpPr>
          <p:nvPr>
            <p:ph type="title"/>
          </p:nvPr>
        </p:nvSpPr>
        <p:spPr>
          <a:xfrm>
            <a:off x="413469" y="863026"/>
            <a:ext cx="8410492"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8"/>
          <a:stretch>
            <a:fillRect/>
          </a:stretch>
        </p:blipFill>
        <p:spPr>
          <a:xfrm>
            <a:off x="3" y="0"/>
            <a:ext cx="9144793" cy="664522"/>
          </a:xfrm>
          <a:prstGeom prst="rect">
            <a:avLst/>
          </a:prstGeom>
        </p:spPr>
      </p:pic>
      <p:sp>
        <p:nvSpPr>
          <p:cNvPr id="11" name="矩形 10"/>
          <p:cNvSpPr/>
          <p:nvPr userDrawn="1"/>
        </p:nvSpPr>
        <p:spPr>
          <a:xfrm>
            <a:off x="0" y="6766566"/>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8"/>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userDrawn="1"/>
        </p:nvPicPr>
        <p:blipFill>
          <a:blip r:embed="rId21"/>
          <a:stretch>
            <a:fillRect/>
          </a:stretch>
        </p:blipFill>
        <p:spPr>
          <a:xfrm>
            <a:off x="0" y="1231688"/>
            <a:ext cx="9144000" cy="332713"/>
          </a:xfrm>
          <a:prstGeom prst="rect">
            <a:avLst/>
          </a:prstGeom>
        </p:spPr>
      </p:pic>
    </p:spTree>
    <p:extLst>
      <p:ext uri="{BB962C8B-B14F-4D97-AF65-F5344CB8AC3E}">
        <p14:creationId xmlns:p14="http://schemas.microsoft.com/office/powerpoint/2010/main" val="73574686"/>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hf hdr="0" ftr="0" dt="0"/>
  <p:txStyles>
    <p:titleStyle>
      <a:lvl1pPr algn="l" defTabSz="685800" rtl="0" eaLnBrk="1" latinLnBrk="0" hangingPunct="1">
        <a:lnSpc>
          <a:spcPct val="90000"/>
        </a:lnSpc>
        <a:spcBef>
          <a:spcPct val="0"/>
        </a:spcBef>
        <a:buNone/>
        <a:defRPr sz="27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Calibri" panose="020F050202020403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20000"/>
        </a:lnSpc>
        <a:spcBef>
          <a:spcPts val="375"/>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20000"/>
        </a:lnSpc>
        <a:spcBef>
          <a:spcPts val="375"/>
        </a:spcBef>
        <a:buClr>
          <a:schemeClr val="accent1"/>
        </a:buClr>
        <a:buSzPct val="100000"/>
        <a:buFont typeface="Calibri" panose="020F050202020403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20000"/>
        </a:lnSpc>
        <a:spcBef>
          <a:spcPts val="375"/>
        </a:spcBef>
        <a:buClr>
          <a:schemeClr val="accent1"/>
        </a:buClr>
        <a:buSzPct val="100000"/>
        <a:buFont typeface="Calibri" panose="020F050202020403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20000"/>
        </a:lnSpc>
        <a:spcBef>
          <a:spcPts val="375"/>
        </a:spcBef>
        <a:buClr>
          <a:schemeClr val="accent1"/>
        </a:buClr>
        <a:buSzPct val="100000"/>
        <a:buFont typeface="Calibri" panose="020F050202020403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6.wmv"/><Relationship Id="rId7"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video" Target="../media/media7.wmv"/><Relationship Id="rId11" Type="http://schemas.openxmlformats.org/officeDocument/2006/relationships/image" Target="../media/image32.png"/><Relationship Id="rId5" Type="http://schemas.microsoft.com/office/2007/relationships/media" Target="../media/media7.wmv"/><Relationship Id="rId10" Type="http://schemas.openxmlformats.org/officeDocument/2006/relationships/image" Target="../media/image31.png"/><Relationship Id="rId4" Type="http://schemas.openxmlformats.org/officeDocument/2006/relationships/video" Target="../media/media6.wmv"/><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wmv"/><Relationship Id="rId1" Type="http://schemas.openxmlformats.org/officeDocument/2006/relationships/video" Target="NULL" TargetMode="External"/><Relationship Id="rId6" Type="http://schemas.openxmlformats.org/officeDocument/2006/relationships/image" Target="../media/image340.png"/><Relationship Id="rId5" Type="http://schemas.openxmlformats.org/officeDocument/2006/relationships/image" Target="../media/image3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2.wmv"/><Relationship Id="rId7"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wmv"/><Relationship Id="rId11" Type="http://schemas.openxmlformats.org/officeDocument/2006/relationships/image" Target="../media/image20.png"/><Relationship Id="rId5" Type="http://schemas.microsoft.com/office/2007/relationships/media" Target="../media/media3.wmv"/><Relationship Id="rId10" Type="http://schemas.openxmlformats.org/officeDocument/2006/relationships/image" Target="../media/image19.png"/><Relationship Id="rId4" Type="http://schemas.openxmlformats.org/officeDocument/2006/relationships/video" Target="../media/media2.wmv"/><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073" y="4367097"/>
            <a:ext cx="9384146" cy="899510"/>
          </a:xfrm>
        </p:spPr>
        <p:txBody>
          <a:bodyPr/>
          <a:lstStyle/>
          <a:p>
            <a:r>
              <a:rPr lang="en-US" altLang="zh-CN" sz="4000" dirty="0" err="1">
                <a:latin typeface="微软雅黑" panose="020B0503020204020204" pitchFamily="34" charset="-122"/>
                <a:ea typeface="微软雅黑" panose="020B0503020204020204" pitchFamily="34" charset="-122"/>
              </a:rPr>
              <a:t>NuBot</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SLAM</a:t>
            </a:r>
            <a:r>
              <a:rPr lang="zh-CN" altLang="en-US" sz="4000" dirty="0">
                <a:latin typeface="微软雅黑" panose="020B0503020204020204" pitchFamily="34" charset="-122"/>
                <a:ea typeface="微软雅黑" panose="020B0503020204020204" pitchFamily="34" charset="-122"/>
              </a:rPr>
              <a:t>和导航的实现</a:t>
            </a:r>
          </a:p>
        </p:txBody>
      </p:sp>
    </p:spTree>
    <p:extLst>
      <p:ext uri="{BB962C8B-B14F-4D97-AF65-F5344CB8AC3E}">
        <p14:creationId xmlns:p14="http://schemas.microsoft.com/office/powerpoint/2010/main" val="2092917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序列 02_4">
            <a:hlinkClick r:id="" action="ppaction://media"/>
            <a:extLst>
              <a:ext uri="{FF2B5EF4-FFF2-40B4-BE49-F238E27FC236}">
                <a16:creationId xmlns:a16="http://schemas.microsoft.com/office/drawing/2014/main" id="{B50DC245-203C-4378-A902-E7726578D92B}"/>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94016" y="1580736"/>
            <a:ext cx="3969880" cy="2399593"/>
          </a:xfrm>
          <a:prstGeom prst="rect">
            <a:avLst/>
          </a:prstGeom>
          <a:ln>
            <a:noFill/>
          </a:ln>
          <a:effectLst>
            <a:outerShdw blurRad="292100" dist="139700" dir="2700000" algn="tl" rotWithShape="0">
              <a:srgbClr val="333333">
                <a:alpha val="65000"/>
              </a:srgbClr>
            </a:outerShdw>
          </a:effectLst>
        </p:spPr>
      </p:pic>
      <p:pic>
        <p:nvPicPr>
          <p:cNvPr id="13" name="序列 02_3">
            <a:hlinkClick r:id="" action="ppaction://media"/>
            <a:extLst>
              <a:ext uri="{FF2B5EF4-FFF2-40B4-BE49-F238E27FC236}">
                <a16:creationId xmlns:a16="http://schemas.microsoft.com/office/drawing/2014/main" id="{8E6624A4-28F3-4E0D-A519-B9CAA078351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94018" y="4103755"/>
            <a:ext cx="3969879" cy="2586380"/>
          </a:xfrm>
          <a:prstGeom prst="rect">
            <a:avLst/>
          </a:prstGeom>
          <a:ln>
            <a:noFill/>
          </a:ln>
          <a:effectLst>
            <a:outerShdw blurRad="292100" dist="139700" dir="2700000" algn="tl" rotWithShape="0">
              <a:srgbClr val="333333">
                <a:alpha val="65000"/>
              </a:srgbClr>
            </a:outerShdw>
          </a:effectLst>
        </p:spPr>
      </p:pic>
      <p:pic>
        <p:nvPicPr>
          <p:cNvPr id="11" name="序列 02_1">
            <a:hlinkClick r:id="" action="ppaction://media"/>
            <a:extLst>
              <a:ext uri="{FF2B5EF4-FFF2-40B4-BE49-F238E27FC236}">
                <a16:creationId xmlns:a16="http://schemas.microsoft.com/office/drawing/2014/main" id="{CB30831B-C7FB-4DBE-872A-534ACEF2D1B9}"/>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572001" y="1571788"/>
            <a:ext cx="3754418" cy="2408541"/>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6DD51DE5-2D9A-4C09-84AA-39EE7355EA18}"/>
              </a:ext>
            </a:extLst>
          </p:cNvPr>
          <p:cNvSpPr txBox="1"/>
          <p:nvPr/>
        </p:nvSpPr>
        <p:spPr>
          <a:xfrm>
            <a:off x="494015" y="1580736"/>
            <a:ext cx="1444240" cy="328653"/>
          </a:xfrm>
          <a:prstGeom prst="rect">
            <a:avLst/>
          </a:prstGeom>
          <a:solidFill>
            <a:srgbClr val="004098"/>
          </a:solid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Karto_slam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1F299D7-3170-4C8B-88A9-E47DAE8BD94F}"/>
              </a:ext>
            </a:extLst>
          </p:cNvPr>
          <p:cNvSpPr txBox="1"/>
          <p:nvPr/>
        </p:nvSpPr>
        <p:spPr>
          <a:xfrm>
            <a:off x="4572000" y="1580736"/>
            <a:ext cx="1594719" cy="369332"/>
          </a:xfrm>
          <a:prstGeom prst="rect">
            <a:avLst/>
          </a:prstGeom>
          <a:solidFill>
            <a:srgbClr val="004098"/>
          </a:solid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Hector_slam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8C4F5D2-9330-4C3E-91A7-9C2C681B50A7}"/>
              </a:ext>
            </a:extLst>
          </p:cNvPr>
          <p:cNvSpPr txBox="1"/>
          <p:nvPr/>
        </p:nvSpPr>
        <p:spPr>
          <a:xfrm>
            <a:off x="494018" y="4103755"/>
            <a:ext cx="1956103" cy="369332"/>
          </a:xfrm>
          <a:prstGeom prst="rect">
            <a:avLst/>
          </a:prstGeom>
          <a:solidFill>
            <a:srgbClr val="004098"/>
          </a:solid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Gmapping_slam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标题 2">
            <a:extLst>
              <a:ext uri="{FF2B5EF4-FFF2-40B4-BE49-F238E27FC236}">
                <a16:creationId xmlns:a16="http://schemas.microsoft.com/office/drawing/2014/main" id="{CD434C31-9454-4DEA-8884-B503ACB61660}"/>
              </a:ext>
            </a:extLst>
          </p:cNvPr>
          <p:cNvSpPr>
            <a:spLocks noGrp="1"/>
          </p:cNvSpPr>
          <p:nvPr>
            <p:ph type="title"/>
          </p:nvPr>
        </p:nvSpPr>
        <p:spPr>
          <a:xfrm>
            <a:off x="494024" y="974279"/>
            <a:ext cx="8372163" cy="574183"/>
          </a:xfrm>
        </p:spPr>
        <p:txBody>
          <a:bodyPr/>
          <a:lstStyle/>
          <a:p>
            <a:r>
              <a:rPr lang="zh-CN" altLang="en-US" dirty="0">
                <a:latin typeface="微软雅黑" panose="020B0503020204020204" pitchFamily="34" charset="-122"/>
                <a:ea typeface="微软雅黑" panose="020B0503020204020204" pitchFamily="34" charset="-122"/>
              </a:rPr>
              <a:t>机器人</a:t>
            </a:r>
            <a:r>
              <a:rPr lang="en-US" altLang="zh-CN" dirty="0">
                <a:latin typeface="微软雅黑" panose="020B0503020204020204" pitchFamily="34" charset="-122"/>
                <a:ea typeface="微软雅黑" panose="020B0503020204020204" pitchFamily="34" charset="-122"/>
              </a:rPr>
              <a:t>SLAM</a:t>
            </a:r>
            <a:r>
              <a:rPr lang="zh-CN" altLang="en-US" dirty="0">
                <a:latin typeface="微软雅黑" panose="020B0503020204020204" pitchFamily="34" charset="-122"/>
                <a:ea typeface="微软雅黑" panose="020B0503020204020204" pitchFamily="34" charset="-122"/>
              </a:rPr>
              <a:t>和导航测试</a:t>
            </a:r>
          </a:p>
        </p:txBody>
      </p:sp>
      <p:sp>
        <p:nvSpPr>
          <p:cNvPr id="7" name="文本框 6">
            <a:extLst>
              <a:ext uri="{FF2B5EF4-FFF2-40B4-BE49-F238E27FC236}">
                <a16:creationId xmlns:a16="http://schemas.microsoft.com/office/drawing/2014/main" id="{BB2AF61A-CCA3-451E-8641-E1BAE99F4EB4}"/>
              </a:ext>
            </a:extLst>
          </p:cNvPr>
          <p:cNvSpPr txBox="1"/>
          <p:nvPr/>
        </p:nvSpPr>
        <p:spPr>
          <a:xfrm>
            <a:off x="4572000" y="4275883"/>
            <a:ext cx="4077980" cy="2339102"/>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小场景下</a:t>
            </a:r>
            <a:r>
              <a:rPr lang="en-US" altLang="zh-CN" sz="2000" b="1" dirty="0">
                <a:latin typeface="微软雅黑" panose="020B0503020204020204" pitchFamily="34" charset="-122"/>
                <a:ea typeface="微软雅黑" panose="020B0503020204020204" pitchFamily="34" charset="-122"/>
              </a:rPr>
              <a:t>SLAM</a:t>
            </a:r>
            <a:r>
              <a:rPr lang="zh-CN" altLang="en-US" sz="2000" b="1" dirty="0">
                <a:latin typeface="微软雅黑" panose="020B0503020204020204" pitchFamily="34" charset="-122"/>
                <a:ea typeface="微软雅黑" panose="020B0503020204020204" pitchFamily="34" charset="-122"/>
              </a:rPr>
              <a:t>测试对比：</a:t>
            </a:r>
            <a:endParaRPr lang="en-US" altLang="zh-CN" sz="1600"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Karto_slam</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Gmapping_slam</a:t>
            </a:r>
            <a:r>
              <a:rPr lang="zh-CN" altLang="en-US" dirty="0">
                <a:latin typeface="微软雅黑" panose="020B0503020204020204" pitchFamily="34" charset="-122"/>
                <a:ea typeface="微软雅黑" panose="020B0503020204020204" pitchFamily="34" charset="-122"/>
              </a:rPr>
              <a:t>建图效果不错；</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Hector_slam</a:t>
            </a:r>
            <a:r>
              <a:rPr lang="zh-CN" altLang="en-US" dirty="0">
                <a:latin typeface="微软雅黑" panose="020B0503020204020204" pitchFamily="34" charset="-122"/>
                <a:ea typeface="微软雅黑" panose="020B0503020204020204" pitchFamily="34" charset="-122"/>
              </a:rPr>
              <a:t>在小车旋转之后出现建图混乱，原因是激光雷达的扫描频率仅为</a:t>
            </a:r>
            <a:r>
              <a:rPr lang="en-US" altLang="zh-CN" dirty="0">
                <a:latin typeface="微软雅黑" panose="020B0503020204020204" pitchFamily="34" charset="-122"/>
                <a:ea typeface="微软雅黑" panose="020B0503020204020204" pitchFamily="34" charset="-122"/>
              </a:rPr>
              <a:t>5-15Hz</a:t>
            </a:r>
            <a:r>
              <a:rPr lang="zh-CN" altLang="en-US" dirty="0">
                <a:latin typeface="微软雅黑" panose="020B0503020204020204" pitchFamily="34" charset="-122"/>
                <a:ea typeface="微软雅黑" panose="020B0503020204020204" pitchFamily="34" charset="-122"/>
              </a:rPr>
              <a:t>，小于</a:t>
            </a:r>
            <a:r>
              <a:rPr lang="en-US" altLang="zh-CN" dirty="0">
                <a:latin typeface="微软雅黑" panose="020B0503020204020204" pitchFamily="34" charset="-122"/>
                <a:ea typeface="微软雅黑" panose="020B0503020204020204" pitchFamily="34" charset="-122"/>
              </a:rPr>
              <a:t>Hector</a:t>
            </a:r>
            <a:r>
              <a:rPr lang="zh-CN" altLang="en-US" dirty="0">
                <a:latin typeface="微软雅黑" panose="020B0503020204020204" pitchFamily="34" charset="-122"/>
                <a:ea typeface="微软雅黑" panose="020B0503020204020204" pitchFamily="34" charset="-122"/>
              </a:rPr>
              <a:t>算法推荐的</a:t>
            </a:r>
            <a:r>
              <a:rPr lang="en-US" altLang="zh-CN" dirty="0">
                <a:latin typeface="微软雅黑" panose="020B0503020204020204" pitchFamily="34" charset="-122"/>
                <a:ea typeface="微软雅黑" panose="020B0503020204020204" pitchFamily="34" charset="-122"/>
              </a:rPr>
              <a:t>40+Hz</a:t>
            </a:r>
            <a:r>
              <a:rPr lang="zh-CN" altLang="en-US" dirty="0">
                <a:latin typeface="微软雅黑" panose="020B0503020204020204" pitchFamily="34" charset="-122"/>
                <a:ea typeface="微软雅黑" panose="020B0503020204020204" pitchFamily="34" charset="-122"/>
              </a:rPr>
              <a:t>。所以排除使用</a:t>
            </a:r>
            <a:r>
              <a:rPr lang="en-US" altLang="zh-CN" dirty="0" err="1">
                <a:latin typeface="微软雅黑" panose="020B0503020204020204" pitchFamily="34" charset="-122"/>
                <a:ea typeface="微软雅黑" panose="020B0503020204020204" pitchFamily="34" charset="-122"/>
              </a:rPr>
              <a:t>Hector_slam</a:t>
            </a:r>
            <a:r>
              <a:rPr lang="zh-CN" altLang="en-US" dirty="0">
                <a:latin typeface="微软雅黑" panose="020B0503020204020204" pitchFamily="34" charset="-122"/>
                <a:ea typeface="微软雅黑" panose="020B0503020204020204" pitchFamily="34" charset="-122"/>
              </a:rPr>
              <a:t>方法的可能性。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65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08" fill="hold"/>
                                        <p:tgtEl>
                                          <p:spTgt spid="11"/>
                                        </p:tgtEl>
                                      </p:cBhvr>
                                    </p:cmd>
                                  </p:childTnLst>
                                </p:cTn>
                              </p:par>
                              <p:par>
                                <p:cTn id="7" presetID="1" presetClass="mediacall" presetSubtype="0" fill="hold" nodeType="withEffect">
                                  <p:stCondLst>
                                    <p:cond delay="0"/>
                                  </p:stCondLst>
                                  <p:childTnLst>
                                    <p:cmd type="call" cmd="playFrom(0.0)">
                                      <p:cBhvr>
                                        <p:cTn id="8" dur="12879" fill="hold"/>
                                        <p:tgtEl>
                                          <p:spTgt spid="13"/>
                                        </p:tgtEl>
                                      </p:cBhvr>
                                    </p:cmd>
                                  </p:childTnLst>
                                </p:cTn>
                              </p:par>
                              <p:par>
                                <p:cTn id="9" presetID="1" presetClass="mediacall" presetSubtype="0" fill="hold" nodeType="withEffect">
                                  <p:stCondLst>
                                    <p:cond delay="0"/>
                                  </p:stCondLst>
                                  <p:childTnLst>
                                    <p:cmd type="call" cmd="playFrom(0.0)">
                                      <p:cBhvr>
                                        <p:cTn id="10" dur="990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3000"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3000"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video>
              <p:cMediaNode vol="80000">
                <p:cTn id="23" repeatCount="3000" fill="hold" display="0">
                  <p:stCondLst>
                    <p:cond delay="indefinite"/>
                  </p:stCondLst>
                </p:cTn>
                <p:tgtEl>
                  <p:spTgt spid="14"/>
                </p:tgtEl>
              </p:cMediaNode>
            </p:video>
            <p:seq concurrent="1" nextAc="seek">
              <p:cTn id="24" restart="whenNotActive" fill="hold" evtFilter="cancelBubble" nodeType="interactiveSeq">
                <p:stCondLst>
                  <p:cond evt="onClick" delay="0">
                    <p:tgtEl>
                      <p:spTgt spid="1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19BE40-925F-4F0C-88CD-00ABE32D3AEB}"/>
              </a:ext>
            </a:extLst>
          </p:cNvPr>
          <p:cNvSpPr>
            <a:spLocks noGrp="1"/>
          </p:cNvSpPr>
          <p:nvPr>
            <p:ph sz="quarter" idx="10"/>
          </p:nvPr>
        </p:nvSpPr>
        <p:spPr>
          <a:xfrm>
            <a:off x="494025" y="1596470"/>
            <a:ext cx="8649975" cy="724147"/>
          </a:xfrm>
        </p:spPr>
        <p:txBody>
          <a:bodyPr>
            <a:normAutofit/>
          </a:bodyPr>
          <a:lstStyle/>
          <a:p>
            <a:pPr marL="342900" indent="-342900">
              <a:buFont typeface="Wingdings" panose="05000000000000000000" pitchFamily="2" charset="2"/>
              <a:buChar char="Ø"/>
            </a:pPr>
            <a:r>
              <a:rPr lang="zh-CN" altLang="en-US" sz="2400" b="1" dirty="0">
                <a:cs typeface="Times New Roman" panose="02020603050405020304" pitchFamily="18" charset="0"/>
              </a:rPr>
              <a:t>大场景下</a:t>
            </a:r>
            <a:r>
              <a:rPr lang="en-US" altLang="zh-CN" sz="2400" b="1" dirty="0" err="1">
                <a:cs typeface="Times New Roman" panose="02020603050405020304" pitchFamily="18" charset="0"/>
              </a:rPr>
              <a:t>karto</a:t>
            </a:r>
            <a:r>
              <a:rPr lang="zh-CN" altLang="en-US" sz="2400" b="1" dirty="0">
                <a:cs typeface="Times New Roman" panose="02020603050405020304" pitchFamily="18" charset="0"/>
              </a:rPr>
              <a:t>与</a:t>
            </a:r>
            <a:r>
              <a:rPr lang="en-US" altLang="zh-CN" sz="2400" b="1" dirty="0" err="1">
                <a:cs typeface="Times New Roman" panose="02020603050405020304" pitchFamily="18" charset="0"/>
              </a:rPr>
              <a:t>gmapping</a:t>
            </a:r>
            <a:r>
              <a:rPr lang="zh-CN" altLang="en-US" sz="2400" b="1" dirty="0">
                <a:cs typeface="Times New Roman" panose="02020603050405020304" pitchFamily="18" charset="0"/>
              </a:rPr>
              <a:t>测试对比</a:t>
            </a:r>
          </a:p>
        </p:txBody>
      </p:sp>
      <p:sp>
        <p:nvSpPr>
          <p:cNvPr id="10" name="标题 2">
            <a:extLst>
              <a:ext uri="{FF2B5EF4-FFF2-40B4-BE49-F238E27FC236}">
                <a16:creationId xmlns:a16="http://schemas.microsoft.com/office/drawing/2014/main" id="{EE90115A-E773-4710-B295-4D82FBB067E6}"/>
              </a:ext>
            </a:extLst>
          </p:cNvPr>
          <p:cNvSpPr>
            <a:spLocks noGrp="1"/>
          </p:cNvSpPr>
          <p:nvPr>
            <p:ph type="title"/>
          </p:nvPr>
        </p:nvSpPr>
        <p:spPr>
          <a:xfrm>
            <a:off x="494024" y="974279"/>
            <a:ext cx="8372163" cy="574183"/>
          </a:xfrm>
        </p:spPr>
        <p:txBody>
          <a:bodyPr/>
          <a:lstStyle/>
          <a:p>
            <a:r>
              <a:rPr lang="zh-CN" altLang="en-US" dirty="0">
                <a:latin typeface="微软雅黑" panose="020B0503020204020204" pitchFamily="34" charset="-122"/>
                <a:ea typeface="微软雅黑" panose="020B0503020204020204" pitchFamily="34" charset="-122"/>
              </a:rPr>
              <a:t>机器人</a:t>
            </a:r>
            <a:r>
              <a:rPr lang="en-US" altLang="zh-CN" dirty="0">
                <a:latin typeface="微软雅黑" panose="020B0503020204020204" pitchFamily="34" charset="-122"/>
                <a:ea typeface="微软雅黑" panose="020B0503020204020204" pitchFamily="34" charset="-122"/>
              </a:rPr>
              <a:t>SLAM</a:t>
            </a:r>
            <a:r>
              <a:rPr lang="zh-CN" altLang="en-US" dirty="0">
                <a:latin typeface="微软雅黑" panose="020B0503020204020204" pitchFamily="34" charset="-122"/>
                <a:ea typeface="微软雅黑" panose="020B0503020204020204" pitchFamily="34" charset="-122"/>
              </a:rPr>
              <a:t>和导航测试</a:t>
            </a:r>
          </a:p>
        </p:txBody>
      </p:sp>
      <p:graphicFrame>
        <p:nvGraphicFramePr>
          <p:cNvPr id="7" name="表格 7">
            <a:extLst>
              <a:ext uri="{FF2B5EF4-FFF2-40B4-BE49-F238E27FC236}">
                <a16:creationId xmlns:a16="http://schemas.microsoft.com/office/drawing/2014/main" id="{174956A7-70DF-4415-B18B-A4EE7FFA77E8}"/>
              </a:ext>
            </a:extLst>
          </p:cNvPr>
          <p:cNvGraphicFramePr>
            <a:graphicFrameLocks noGrp="1"/>
          </p:cNvGraphicFramePr>
          <p:nvPr/>
        </p:nvGraphicFramePr>
        <p:xfrm>
          <a:off x="441065" y="2257076"/>
          <a:ext cx="8225965" cy="4247648"/>
        </p:xfrm>
        <a:graphic>
          <a:graphicData uri="http://schemas.openxmlformats.org/drawingml/2006/table">
            <a:tbl>
              <a:tblPr>
                <a:tableStyleId>{073A0DAA-6AF3-43AB-8588-CEC1D06C72B9}</a:tableStyleId>
              </a:tblPr>
              <a:tblGrid>
                <a:gridCol w="4062756">
                  <a:extLst>
                    <a:ext uri="{9D8B030D-6E8A-4147-A177-3AD203B41FA5}">
                      <a16:colId xmlns:a16="http://schemas.microsoft.com/office/drawing/2014/main" val="2035122458"/>
                    </a:ext>
                  </a:extLst>
                </a:gridCol>
                <a:gridCol w="4163209">
                  <a:extLst>
                    <a:ext uri="{9D8B030D-6E8A-4147-A177-3AD203B41FA5}">
                      <a16:colId xmlns:a16="http://schemas.microsoft.com/office/drawing/2014/main" val="268159442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tx1"/>
                          </a:solidFill>
                          <a:latin typeface="微软雅黑" panose="020B0503020204020204" pitchFamily="34" charset="-122"/>
                          <a:ea typeface="微软雅黑" panose="020B0503020204020204" pitchFamily="34" charset="-122"/>
                          <a:cs typeface="+mn-cs"/>
                        </a:rPr>
                        <a:t>Karto_slam</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tx1"/>
                          </a:solidFill>
                          <a:latin typeface="微软雅黑" panose="020B0503020204020204" pitchFamily="34" charset="-122"/>
                          <a:ea typeface="微软雅黑" panose="020B0503020204020204" pitchFamily="34" charset="-122"/>
                          <a:cs typeface="+mn-cs"/>
                        </a:rPr>
                        <a:t>Gmapping_slam</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4452057"/>
                  </a:ext>
                </a:extLst>
              </a:tr>
              <a:tr h="541638">
                <a:tc>
                  <a:txBody>
                    <a:bodyPr/>
                    <a:lstStyle/>
                    <a:p>
                      <a:pPr algn="ctr"/>
                      <a:r>
                        <a:rPr lang="zh-CN" altLang="en-US" sz="1800" dirty="0">
                          <a:latin typeface="微软雅黑" panose="020B0503020204020204" pitchFamily="34" charset="-122"/>
                          <a:ea typeface="微软雅黑" panose="020B0503020204020204" pitchFamily="34" charset="-122"/>
                        </a:rPr>
                        <a:t>地图边缘噪声更小；</a:t>
                      </a:r>
                      <a:endParaRPr lang="en-US" altLang="zh-CN" sz="1800" dirty="0">
                        <a:latin typeface="微软雅黑" panose="020B0503020204020204" pitchFamily="34" charset="-122"/>
                        <a:ea typeface="微软雅黑" panose="020B0503020204020204" pitchFamily="34" charset="-122"/>
                      </a:endParaRPr>
                    </a:p>
                    <a:p>
                      <a:pPr algn="ctr"/>
                      <a:r>
                        <a:rPr lang="zh-CN" altLang="en-US" sz="1800" dirty="0">
                          <a:solidFill>
                            <a:srgbClr val="FF0000"/>
                          </a:solidFill>
                          <a:latin typeface="微软雅黑" panose="020B0503020204020204" pitchFamily="34" charset="-122"/>
                          <a:ea typeface="微软雅黑" panose="020B0503020204020204" pitchFamily="34" charset="-122"/>
                        </a:rPr>
                        <a:t>需要的计算资源更少</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微软雅黑" panose="020B0503020204020204" pitchFamily="34" charset="-122"/>
                          <a:ea typeface="微软雅黑" panose="020B0503020204020204" pitchFamily="34" charset="-122"/>
                        </a:rPr>
                        <a:t>地图边缘更整齐；</a:t>
                      </a:r>
                      <a:endParaRPr lang="en-US" altLang="zh-CN" sz="1800"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整体效果相对更好</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5178546"/>
                  </a:ext>
                </a:extLst>
              </a:tr>
              <a:tr h="323672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415128"/>
                  </a:ext>
                </a:extLst>
              </a:tr>
            </a:tbl>
          </a:graphicData>
        </a:graphic>
      </p:graphicFrame>
      <p:pic>
        <p:nvPicPr>
          <p:cNvPr id="16" name="图片 15">
            <a:extLst>
              <a:ext uri="{FF2B5EF4-FFF2-40B4-BE49-F238E27FC236}">
                <a16:creationId xmlns:a16="http://schemas.microsoft.com/office/drawing/2014/main" id="{B21D76AD-4AE2-41EA-B456-C2A3692D1FA2}"/>
              </a:ext>
            </a:extLst>
          </p:cNvPr>
          <p:cNvPicPr>
            <a:picLocks noChangeAspect="1"/>
          </p:cNvPicPr>
          <p:nvPr/>
        </p:nvPicPr>
        <p:blipFill rotWithShape="1">
          <a:blip r:embed="rId3"/>
          <a:srcRect l="3692" r="2519"/>
          <a:stretch/>
        </p:blipFill>
        <p:spPr>
          <a:xfrm rot="10800000">
            <a:off x="476970" y="3349167"/>
            <a:ext cx="3931200" cy="3073147"/>
          </a:xfrm>
          <a:prstGeom prst="rect">
            <a:avLst/>
          </a:prstGeom>
        </p:spPr>
      </p:pic>
      <p:pic>
        <p:nvPicPr>
          <p:cNvPr id="12" name="图片 11">
            <a:extLst>
              <a:ext uri="{FF2B5EF4-FFF2-40B4-BE49-F238E27FC236}">
                <a16:creationId xmlns:a16="http://schemas.microsoft.com/office/drawing/2014/main" id="{BC249BC9-0272-4ADE-947F-BCE3984ED345}"/>
              </a:ext>
            </a:extLst>
          </p:cNvPr>
          <p:cNvPicPr>
            <a:picLocks noChangeAspect="1"/>
          </p:cNvPicPr>
          <p:nvPr/>
        </p:nvPicPr>
        <p:blipFill>
          <a:blip r:embed="rId4"/>
          <a:stretch>
            <a:fillRect/>
          </a:stretch>
        </p:blipFill>
        <p:spPr>
          <a:xfrm rot="10800000">
            <a:off x="4571999" y="3349168"/>
            <a:ext cx="4020117" cy="3073146"/>
          </a:xfrm>
          <a:prstGeom prst="rect">
            <a:avLst/>
          </a:prstGeom>
        </p:spPr>
      </p:pic>
      <p:sp>
        <p:nvSpPr>
          <p:cNvPr id="9" name="矩形 8">
            <a:extLst>
              <a:ext uri="{FF2B5EF4-FFF2-40B4-BE49-F238E27FC236}">
                <a16:creationId xmlns:a16="http://schemas.microsoft.com/office/drawing/2014/main" id="{9A125695-2E33-4BEE-BBA2-FA826726A2CD}"/>
              </a:ext>
            </a:extLst>
          </p:cNvPr>
          <p:cNvSpPr/>
          <p:nvPr/>
        </p:nvSpPr>
        <p:spPr>
          <a:xfrm>
            <a:off x="1635162" y="2257077"/>
            <a:ext cx="1764254" cy="383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409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表格 26">
            <a:extLst>
              <a:ext uri="{FF2B5EF4-FFF2-40B4-BE49-F238E27FC236}">
                <a16:creationId xmlns:a16="http://schemas.microsoft.com/office/drawing/2014/main" id="{92AF1266-7902-49AA-A5DB-2051F01C2070}"/>
              </a:ext>
            </a:extLst>
          </p:cNvPr>
          <p:cNvGraphicFramePr>
            <a:graphicFrameLocks noGrp="1"/>
          </p:cNvGraphicFramePr>
          <p:nvPr/>
        </p:nvGraphicFramePr>
        <p:xfrm>
          <a:off x="674842" y="2126400"/>
          <a:ext cx="7917615" cy="4503000"/>
        </p:xfrm>
        <a:graphic>
          <a:graphicData uri="http://schemas.openxmlformats.org/drawingml/2006/table">
            <a:tbl>
              <a:tblPr firstRow="1" bandRow="1"/>
              <a:tblGrid>
                <a:gridCol w="2032000">
                  <a:extLst>
                    <a:ext uri="{9D8B030D-6E8A-4147-A177-3AD203B41FA5}">
                      <a16:colId xmlns:a16="http://schemas.microsoft.com/office/drawing/2014/main" val="625779144"/>
                    </a:ext>
                  </a:extLst>
                </a:gridCol>
                <a:gridCol w="2930525">
                  <a:extLst>
                    <a:ext uri="{9D8B030D-6E8A-4147-A177-3AD203B41FA5}">
                      <a16:colId xmlns:a16="http://schemas.microsoft.com/office/drawing/2014/main" val="1763255703"/>
                    </a:ext>
                  </a:extLst>
                </a:gridCol>
                <a:gridCol w="2955090">
                  <a:extLst>
                    <a:ext uri="{9D8B030D-6E8A-4147-A177-3AD203B41FA5}">
                      <a16:colId xmlns:a16="http://schemas.microsoft.com/office/drawing/2014/main" val="1751071123"/>
                    </a:ext>
                  </a:extLst>
                </a:gridCol>
              </a:tblGrid>
              <a:tr h="2255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算法寻路：</a:t>
                      </a:r>
                      <a:endParaRPr lang="en-US" altLang="zh-CN"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具有明显的方向性，越接近目标点搜索速度越快。</a:t>
                      </a:r>
                      <a:endParaRPr lang="en-US" altLang="zh-CN" sz="160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009171967"/>
                  </a:ext>
                </a:extLst>
              </a:tr>
              <a:tr h="2247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rPr>
                        <a:t>Dijkstra</a:t>
                      </a:r>
                      <a:r>
                        <a:rPr lang="zh-CN" altLang="en-US" b="1" dirty="0">
                          <a:latin typeface="微软雅黑" panose="020B0503020204020204" pitchFamily="34" charset="-122"/>
                          <a:ea typeface="微软雅黑" panose="020B0503020204020204" pitchFamily="34" charset="-122"/>
                        </a:rPr>
                        <a:t>算法寻路：</a:t>
                      </a:r>
                      <a:endParaRPr lang="en-US" altLang="zh-CN"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没有方向性，以起始点为中心向外层层扩展，直到扩展到终点为止，在大地图中寻路效率较低。</a:t>
                      </a:r>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896247387"/>
                  </a:ext>
                </a:extLst>
              </a:tr>
            </a:tbl>
          </a:graphicData>
        </a:graphic>
      </p:graphicFrame>
      <p:pic>
        <p:nvPicPr>
          <p:cNvPr id="12" name="图片 11" descr="电脑屏幕截图&#10;&#10;描述已自动生成">
            <a:extLst>
              <a:ext uri="{FF2B5EF4-FFF2-40B4-BE49-F238E27FC236}">
                <a16:creationId xmlns:a16="http://schemas.microsoft.com/office/drawing/2014/main" id="{F58E8E0B-DDBC-4B68-BAB0-8629F41F50AE}"/>
              </a:ext>
            </a:extLst>
          </p:cNvPr>
          <p:cNvPicPr>
            <a:picLocks noChangeAspect="1"/>
          </p:cNvPicPr>
          <p:nvPr/>
        </p:nvPicPr>
        <p:blipFill rotWithShape="1">
          <a:blip r:embed="rId3">
            <a:extLst>
              <a:ext uri="{28A0092B-C50C-407E-A947-70E740481C1C}">
                <a14:useLocalDpi xmlns:a14="http://schemas.microsoft.com/office/drawing/2010/main" val="0"/>
              </a:ext>
            </a:extLst>
          </a:blip>
          <a:srcRect l="31742" t="25158" r="43343" b="34020"/>
          <a:stretch/>
        </p:blipFill>
        <p:spPr>
          <a:xfrm>
            <a:off x="2753139" y="4449625"/>
            <a:ext cx="2869419" cy="2083948"/>
          </a:xfrm>
          <a:prstGeom prst="rect">
            <a:avLst/>
          </a:prstGeom>
        </p:spPr>
      </p:pic>
      <p:sp>
        <p:nvSpPr>
          <p:cNvPr id="17" name="文本框 16">
            <a:extLst>
              <a:ext uri="{FF2B5EF4-FFF2-40B4-BE49-F238E27FC236}">
                <a16:creationId xmlns:a16="http://schemas.microsoft.com/office/drawing/2014/main" id="{E6A3A795-8465-4B4D-97CC-11F7B61E9812}"/>
              </a:ext>
            </a:extLst>
          </p:cNvPr>
          <p:cNvSpPr txBox="1"/>
          <p:nvPr/>
        </p:nvSpPr>
        <p:spPr>
          <a:xfrm>
            <a:off x="494024" y="1571788"/>
            <a:ext cx="8372162" cy="497957"/>
          </a:xfrm>
          <a:prstGeom prst="rect">
            <a:avLst/>
          </a:prstGeom>
          <a:noFill/>
        </p:spPr>
        <p:txBody>
          <a:bodyPr wrap="square" rtlCol="0">
            <a:spAutoFit/>
          </a:bodyPr>
          <a:lstStyle/>
          <a:p>
            <a:pPr marL="342900" indent="-342900">
              <a:lnSpc>
                <a:spcPct val="120000"/>
              </a:lnSpc>
              <a:spcBef>
                <a:spcPts val="1000"/>
              </a:spcBef>
              <a:buClr>
                <a:schemeClr val="accent1"/>
              </a:buClr>
              <a:buSzPct val="1000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路径规划算法的选择</a:t>
            </a:r>
          </a:p>
        </p:txBody>
      </p:sp>
      <p:pic>
        <p:nvPicPr>
          <p:cNvPr id="21" name="图片 20" descr="电脑屏幕的地图&#10;&#10;描述已自动生成">
            <a:extLst>
              <a:ext uri="{FF2B5EF4-FFF2-40B4-BE49-F238E27FC236}">
                <a16:creationId xmlns:a16="http://schemas.microsoft.com/office/drawing/2014/main" id="{948B749D-3F59-4532-AFA8-ED95BCB40CDF}"/>
              </a:ext>
            </a:extLst>
          </p:cNvPr>
          <p:cNvPicPr>
            <a:picLocks noChangeAspect="1"/>
          </p:cNvPicPr>
          <p:nvPr/>
        </p:nvPicPr>
        <p:blipFill rotWithShape="1">
          <a:blip r:embed="rId4">
            <a:extLst>
              <a:ext uri="{28A0092B-C50C-407E-A947-70E740481C1C}">
                <a14:useLocalDpi xmlns:a14="http://schemas.microsoft.com/office/drawing/2010/main" val="0"/>
              </a:ext>
            </a:extLst>
          </a:blip>
          <a:srcRect l="33033" t="42851" r="45653" b="25741"/>
          <a:stretch/>
        </p:blipFill>
        <p:spPr>
          <a:xfrm>
            <a:off x="5658401" y="2191656"/>
            <a:ext cx="2889525" cy="2106370"/>
          </a:xfrm>
          <a:prstGeom prst="rect">
            <a:avLst/>
          </a:prstGeom>
        </p:spPr>
      </p:pic>
      <p:pic>
        <p:nvPicPr>
          <p:cNvPr id="23" name="图片 22" descr="电脑屏幕的地图&#10;&#10;描述已自动生成">
            <a:extLst>
              <a:ext uri="{FF2B5EF4-FFF2-40B4-BE49-F238E27FC236}">
                <a16:creationId xmlns:a16="http://schemas.microsoft.com/office/drawing/2014/main" id="{82173DE0-7946-4DC2-A160-524384582AFA}"/>
              </a:ext>
            </a:extLst>
          </p:cNvPr>
          <p:cNvPicPr>
            <a:picLocks noChangeAspect="1"/>
          </p:cNvPicPr>
          <p:nvPr/>
        </p:nvPicPr>
        <p:blipFill rotWithShape="1">
          <a:blip r:embed="rId5">
            <a:extLst>
              <a:ext uri="{28A0092B-C50C-407E-A947-70E740481C1C}">
                <a14:useLocalDpi xmlns:a14="http://schemas.microsoft.com/office/drawing/2010/main" val="0"/>
              </a:ext>
            </a:extLst>
          </a:blip>
          <a:srcRect l="32813" t="43519" r="33336" b="15843"/>
          <a:stretch/>
        </p:blipFill>
        <p:spPr>
          <a:xfrm>
            <a:off x="5668750" y="4448794"/>
            <a:ext cx="2889525" cy="2083949"/>
          </a:xfrm>
          <a:prstGeom prst="rect">
            <a:avLst/>
          </a:prstGeom>
        </p:spPr>
      </p:pic>
      <p:pic>
        <p:nvPicPr>
          <p:cNvPr id="29" name="图片 28" descr="电脑萤幕的截图&#10;&#10;描述已自动生成">
            <a:extLst>
              <a:ext uri="{FF2B5EF4-FFF2-40B4-BE49-F238E27FC236}">
                <a16:creationId xmlns:a16="http://schemas.microsoft.com/office/drawing/2014/main" id="{33B9F318-3C76-4D3E-91AB-488673513AFF}"/>
              </a:ext>
            </a:extLst>
          </p:cNvPr>
          <p:cNvPicPr>
            <a:picLocks noChangeAspect="1"/>
          </p:cNvPicPr>
          <p:nvPr/>
        </p:nvPicPr>
        <p:blipFill rotWithShape="1">
          <a:blip r:embed="rId6">
            <a:extLst>
              <a:ext uri="{28A0092B-C50C-407E-A947-70E740481C1C}">
                <a14:useLocalDpi xmlns:a14="http://schemas.microsoft.com/office/drawing/2010/main" val="0"/>
              </a:ext>
            </a:extLst>
          </a:blip>
          <a:srcRect l="36120" t="21667" r="44088" b="42995"/>
          <a:stretch/>
        </p:blipFill>
        <p:spPr>
          <a:xfrm>
            <a:off x="2733033" y="2197526"/>
            <a:ext cx="2889525" cy="2106370"/>
          </a:xfrm>
          <a:prstGeom prst="rect">
            <a:avLst/>
          </a:prstGeom>
        </p:spPr>
      </p:pic>
      <p:sp>
        <p:nvSpPr>
          <p:cNvPr id="13" name="标题 2">
            <a:extLst>
              <a:ext uri="{FF2B5EF4-FFF2-40B4-BE49-F238E27FC236}">
                <a16:creationId xmlns:a16="http://schemas.microsoft.com/office/drawing/2014/main" id="{316D83DE-6B94-479E-A911-B13F9F387A7F}"/>
              </a:ext>
            </a:extLst>
          </p:cNvPr>
          <p:cNvSpPr>
            <a:spLocks noGrp="1"/>
          </p:cNvSpPr>
          <p:nvPr>
            <p:ph type="title"/>
          </p:nvPr>
        </p:nvSpPr>
        <p:spPr>
          <a:xfrm>
            <a:off x="494024" y="974279"/>
            <a:ext cx="8372163" cy="574183"/>
          </a:xfrm>
        </p:spPr>
        <p:txBody>
          <a:bodyPr/>
          <a:lstStyle/>
          <a:p>
            <a:r>
              <a:rPr lang="zh-CN" altLang="en-US" dirty="0">
                <a:latin typeface="微软雅黑" panose="020B0503020204020204" pitchFamily="34" charset="-122"/>
                <a:ea typeface="微软雅黑" panose="020B0503020204020204" pitchFamily="34" charset="-122"/>
              </a:rPr>
              <a:t>机器人</a:t>
            </a:r>
            <a:r>
              <a:rPr lang="en-US" altLang="zh-CN" dirty="0">
                <a:latin typeface="微软雅黑" panose="020B0503020204020204" pitchFamily="34" charset="-122"/>
                <a:ea typeface="微软雅黑" panose="020B0503020204020204" pitchFamily="34" charset="-122"/>
              </a:rPr>
              <a:t>SLAM</a:t>
            </a:r>
            <a:r>
              <a:rPr lang="zh-CN" altLang="en-US" dirty="0">
                <a:latin typeface="微软雅黑" panose="020B0503020204020204" pitchFamily="34" charset="-122"/>
                <a:ea typeface="微软雅黑" panose="020B0503020204020204" pitchFamily="34" charset="-122"/>
              </a:rPr>
              <a:t>和导航测试</a:t>
            </a:r>
          </a:p>
        </p:txBody>
      </p:sp>
      <p:sp>
        <p:nvSpPr>
          <p:cNvPr id="2" name="矩形 1">
            <a:extLst>
              <a:ext uri="{FF2B5EF4-FFF2-40B4-BE49-F238E27FC236}">
                <a16:creationId xmlns:a16="http://schemas.microsoft.com/office/drawing/2014/main" id="{E2DE3421-6598-487F-8E5A-8E762C015FBC}"/>
              </a:ext>
            </a:extLst>
          </p:cNvPr>
          <p:cNvSpPr/>
          <p:nvPr/>
        </p:nvSpPr>
        <p:spPr>
          <a:xfrm>
            <a:off x="686706" y="2126400"/>
            <a:ext cx="1576668" cy="404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54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
            <a:extLst>
              <a:ext uri="{FF2B5EF4-FFF2-40B4-BE49-F238E27FC236}">
                <a16:creationId xmlns:a16="http://schemas.microsoft.com/office/drawing/2014/main" id="{CD434C31-9454-4DEA-8884-B503ACB61660}"/>
              </a:ext>
            </a:extLst>
          </p:cNvPr>
          <p:cNvSpPr>
            <a:spLocks noGrp="1"/>
          </p:cNvSpPr>
          <p:nvPr>
            <p:ph type="title"/>
          </p:nvPr>
        </p:nvSpPr>
        <p:spPr>
          <a:xfrm>
            <a:off x="494024" y="974279"/>
            <a:ext cx="8372163" cy="574183"/>
          </a:xfrm>
        </p:spPr>
        <p:txBody>
          <a:bodyPr/>
          <a:lstStyle/>
          <a:p>
            <a:r>
              <a:rPr lang="zh-CN" altLang="en-US" dirty="0">
                <a:latin typeface="微软雅黑" panose="020B0503020204020204" pitchFamily="34" charset="-122"/>
                <a:ea typeface="微软雅黑" panose="020B0503020204020204" pitchFamily="34" charset="-122"/>
              </a:rPr>
              <a:t>机器人</a:t>
            </a:r>
            <a:r>
              <a:rPr lang="en-US" altLang="zh-CN" dirty="0">
                <a:latin typeface="微软雅黑" panose="020B0503020204020204" pitchFamily="34" charset="-122"/>
                <a:ea typeface="微软雅黑" panose="020B0503020204020204" pitchFamily="34" charset="-122"/>
              </a:rPr>
              <a:t>SLAM</a:t>
            </a:r>
            <a:r>
              <a:rPr lang="zh-CN" altLang="en-US" dirty="0">
                <a:latin typeface="微软雅黑" panose="020B0503020204020204" pitchFamily="34" charset="-122"/>
                <a:ea typeface="微软雅黑" panose="020B0503020204020204" pitchFamily="34" charset="-122"/>
              </a:rPr>
              <a:t>和导航测试</a:t>
            </a:r>
          </a:p>
        </p:txBody>
      </p:sp>
      <p:sp>
        <p:nvSpPr>
          <p:cNvPr id="7" name="矩形 6">
            <a:extLst>
              <a:ext uri="{FF2B5EF4-FFF2-40B4-BE49-F238E27FC236}">
                <a16:creationId xmlns:a16="http://schemas.microsoft.com/office/drawing/2014/main" id="{A1F19473-7317-4DB2-BD89-5F1BA8C7065E}"/>
              </a:ext>
            </a:extLst>
          </p:cNvPr>
          <p:cNvSpPr/>
          <p:nvPr/>
        </p:nvSpPr>
        <p:spPr>
          <a:xfrm>
            <a:off x="773132" y="6239436"/>
            <a:ext cx="7517110"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导航过程整体平稳，全局定位较为精确，实际导航距离约为</a:t>
            </a:r>
            <a:r>
              <a:rPr lang="en-US" altLang="zh-CN" sz="1600" dirty="0">
                <a:latin typeface="微软雅黑" panose="020B0503020204020204" pitchFamily="34" charset="-122"/>
                <a:ea typeface="微软雅黑" panose="020B0503020204020204" pitchFamily="34" charset="-122"/>
              </a:rPr>
              <a:t>10m</a:t>
            </a:r>
            <a:r>
              <a:rPr lang="zh-CN" altLang="en-US" sz="1600" dirty="0">
                <a:latin typeface="微软雅黑" panose="020B0503020204020204" pitchFamily="34" charset="-122"/>
                <a:ea typeface="微软雅黑" panose="020B0503020204020204" pitchFamily="34" charset="-122"/>
              </a:rPr>
              <a:t>，导航时长</a:t>
            </a:r>
            <a:r>
              <a:rPr lang="en-US" altLang="zh-CN" sz="1600" dirty="0">
                <a:latin typeface="微软雅黑" panose="020B0503020204020204" pitchFamily="34" charset="-122"/>
                <a:ea typeface="微软雅黑" panose="020B0503020204020204" pitchFamily="34" charset="-122"/>
              </a:rPr>
              <a:t>96</a:t>
            </a:r>
            <a:r>
              <a:rPr lang="zh-CN" altLang="en-US" sz="1600" dirty="0">
                <a:latin typeface="微软雅黑" panose="020B0503020204020204" pitchFamily="34" charset="-122"/>
                <a:ea typeface="微软雅黑" panose="020B0503020204020204" pitchFamily="34" charset="-122"/>
              </a:rPr>
              <a:t>秒，平均导航速度</a:t>
            </a:r>
            <a:r>
              <a:rPr lang="en-US" altLang="zh-CN" sz="1600" dirty="0">
                <a:latin typeface="微软雅黑" panose="020B0503020204020204" pitchFamily="34" charset="-122"/>
                <a:ea typeface="微软雅黑" panose="020B0503020204020204" pitchFamily="34" charset="-122"/>
              </a:rPr>
              <a:t>10.4cm/s</a:t>
            </a:r>
            <a:r>
              <a:rPr lang="zh-CN" altLang="en-US" sz="1600" dirty="0">
                <a:latin typeface="微软雅黑" panose="020B0503020204020204" pitchFamily="34" charset="-122"/>
                <a:ea typeface="微软雅黑" panose="020B0503020204020204" pitchFamily="34" charset="-122"/>
              </a:rPr>
              <a:t>，实际导航效果良好。</a:t>
            </a:r>
          </a:p>
        </p:txBody>
      </p:sp>
      <p:grpSp>
        <p:nvGrpSpPr>
          <p:cNvPr id="24" name="组合 23">
            <a:extLst>
              <a:ext uri="{FF2B5EF4-FFF2-40B4-BE49-F238E27FC236}">
                <a16:creationId xmlns:a16="http://schemas.microsoft.com/office/drawing/2014/main" id="{CF3164E9-42F2-455D-918F-18824DF8B5DF}"/>
              </a:ext>
            </a:extLst>
          </p:cNvPr>
          <p:cNvGrpSpPr/>
          <p:nvPr/>
        </p:nvGrpSpPr>
        <p:grpSpPr>
          <a:xfrm>
            <a:off x="2437943" y="3151561"/>
            <a:ext cx="1413848" cy="316703"/>
            <a:chOff x="5270643" y="3306994"/>
            <a:chExt cx="1355005" cy="307777"/>
          </a:xfrm>
        </p:grpSpPr>
        <p:sp>
          <p:nvSpPr>
            <p:cNvPr id="25" name="文本框 24">
              <a:extLst>
                <a:ext uri="{FF2B5EF4-FFF2-40B4-BE49-F238E27FC236}">
                  <a16:creationId xmlns:a16="http://schemas.microsoft.com/office/drawing/2014/main" id="{43778A0A-3FFC-4BF7-B740-095E92EA627A}"/>
                </a:ext>
              </a:extLst>
            </p:cNvPr>
            <p:cNvSpPr txBox="1"/>
            <p:nvPr/>
          </p:nvSpPr>
          <p:spPr>
            <a:xfrm>
              <a:off x="5270643" y="3306994"/>
              <a:ext cx="1089060" cy="307777"/>
            </a:xfrm>
            <a:prstGeom prst="rect">
              <a:avLst/>
            </a:prstGeom>
            <a:noFill/>
          </p:spPr>
          <p:txBody>
            <a:bodyPr wrap="square" rtlCol="0">
              <a:spAutoFit/>
            </a:bodyPr>
            <a:lstStyle/>
            <a:p>
              <a:pPr algn="ctr"/>
              <a:r>
                <a:rPr lang="zh-CN" altLang="en-US" sz="1400" b="1" dirty="0">
                  <a:solidFill>
                    <a:srgbClr val="FF0000"/>
                  </a:solidFill>
                </a:rPr>
                <a:t>目标点位置</a:t>
              </a:r>
            </a:p>
          </p:txBody>
        </p:sp>
        <p:cxnSp>
          <p:nvCxnSpPr>
            <p:cNvPr id="26" name="直接箭头连接符 25">
              <a:extLst>
                <a:ext uri="{FF2B5EF4-FFF2-40B4-BE49-F238E27FC236}">
                  <a16:creationId xmlns:a16="http://schemas.microsoft.com/office/drawing/2014/main" id="{DBF158BF-1CAE-4957-8387-985D14E3DE36}"/>
                </a:ext>
              </a:extLst>
            </p:cNvPr>
            <p:cNvCxnSpPr>
              <a:cxnSpLocks/>
              <a:stCxn id="25" idx="3"/>
            </p:cNvCxnSpPr>
            <p:nvPr/>
          </p:nvCxnSpPr>
          <p:spPr>
            <a:xfrm flipV="1">
              <a:off x="6359703" y="3460882"/>
              <a:ext cx="26594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5DCAC7F-689C-4A90-9296-8D10453F9C2B}"/>
              </a:ext>
            </a:extLst>
          </p:cNvPr>
          <p:cNvGrpSpPr/>
          <p:nvPr/>
        </p:nvGrpSpPr>
        <p:grpSpPr>
          <a:xfrm>
            <a:off x="4067370" y="4427034"/>
            <a:ext cx="1136354" cy="1255388"/>
            <a:chOff x="3119956" y="940011"/>
            <a:chExt cx="1089060" cy="1220006"/>
          </a:xfrm>
        </p:grpSpPr>
        <p:sp>
          <p:nvSpPr>
            <p:cNvPr id="21" name="文本框 20">
              <a:extLst>
                <a:ext uri="{FF2B5EF4-FFF2-40B4-BE49-F238E27FC236}">
                  <a16:creationId xmlns:a16="http://schemas.microsoft.com/office/drawing/2014/main" id="{66AE5F11-7445-42EF-890A-209FE7553D5A}"/>
                </a:ext>
              </a:extLst>
            </p:cNvPr>
            <p:cNvSpPr txBox="1"/>
            <p:nvPr/>
          </p:nvSpPr>
          <p:spPr>
            <a:xfrm>
              <a:off x="3119956" y="1636797"/>
              <a:ext cx="1089060" cy="523220"/>
            </a:xfrm>
            <a:prstGeom prst="rect">
              <a:avLst/>
            </a:prstGeom>
            <a:noFill/>
          </p:spPr>
          <p:txBody>
            <a:bodyPr wrap="square" rtlCol="0">
              <a:spAutoFit/>
            </a:bodyPr>
            <a:lstStyle/>
            <a:p>
              <a:pPr algn="ctr"/>
              <a:r>
                <a:rPr lang="zh-CN" altLang="en-US" sz="1400" b="1" dirty="0">
                  <a:solidFill>
                    <a:srgbClr val="FF0000"/>
                  </a:solidFill>
                </a:rPr>
                <a:t>绿线为全局规划路径</a:t>
              </a:r>
            </a:p>
          </p:txBody>
        </p:sp>
        <p:cxnSp>
          <p:nvCxnSpPr>
            <p:cNvPr id="22" name="直接箭头连接符 21">
              <a:extLst>
                <a:ext uri="{FF2B5EF4-FFF2-40B4-BE49-F238E27FC236}">
                  <a16:creationId xmlns:a16="http://schemas.microsoft.com/office/drawing/2014/main" id="{3C3798AB-F8B6-4563-909B-8DFC3B099614}"/>
                </a:ext>
              </a:extLst>
            </p:cNvPr>
            <p:cNvCxnSpPr>
              <a:cxnSpLocks/>
              <a:stCxn id="21" idx="0"/>
            </p:cNvCxnSpPr>
            <p:nvPr/>
          </p:nvCxnSpPr>
          <p:spPr>
            <a:xfrm flipV="1">
              <a:off x="3664486" y="940011"/>
              <a:ext cx="313147" cy="6967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0840F335-6BBD-4757-B163-347796919B51}"/>
              </a:ext>
            </a:extLst>
          </p:cNvPr>
          <p:cNvGrpSpPr/>
          <p:nvPr/>
        </p:nvGrpSpPr>
        <p:grpSpPr>
          <a:xfrm>
            <a:off x="6266986" y="3309912"/>
            <a:ext cx="1199329" cy="316703"/>
            <a:chOff x="7121484" y="3275111"/>
            <a:chExt cx="1508809" cy="307777"/>
          </a:xfrm>
        </p:grpSpPr>
        <p:sp>
          <p:nvSpPr>
            <p:cNvPr id="16" name="文本框 15">
              <a:extLst>
                <a:ext uri="{FF2B5EF4-FFF2-40B4-BE49-F238E27FC236}">
                  <a16:creationId xmlns:a16="http://schemas.microsoft.com/office/drawing/2014/main" id="{AA3503FB-548F-43EF-8377-A074B451FDFD}"/>
                </a:ext>
              </a:extLst>
            </p:cNvPr>
            <p:cNvSpPr txBox="1"/>
            <p:nvPr/>
          </p:nvSpPr>
          <p:spPr>
            <a:xfrm>
              <a:off x="7541233" y="3275111"/>
              <a:ext cx="1089060" cy="307777"/>
            </a:xfrm>
            <a:prstGeom prst="rect">
              <a:avLst/>
            </a:prstGeom>
            <a:noFill/>
          </p:spPr>
          <p:txBody>
            <a:bodyPr wrap="square" rtlCol="0">
              <a:spAutoFit/>
            </a:bodyPr>
            <a:lstStyle/>
            <a:p>
              <a:pPr algn="ctr"/>
              <a:r>
                <a:rPr lang="zh-CN" altLang="en-US" sz="1400" b="1" dirty="0">
                  <a:solidFill>
                    <a:srgbClr val="FF0000"/>
                  </a:solidFill>
                </a:rPr>
                <a:t>起始点位置</a:t>
              </a:r>
            </a:p>
          </p:txBody>
        </p:sp>
        <p:cxnSp>
          <p:nvCxnSpPr>
            <p:cNvPr id="17" name="直接箭头连接符 16">
              <a:extLst>
                <a:ext uri="{FF2B5EF4-FFF2-40B4-BE49-F238E27FC236}">
                  <a16:creationId xmlns:a16="http://schemas.microsoft.com/office/drawing/2014/main" id="{7594ADD2-754D-43DC-897A-1282A974002C}"/>
                </a:ext>
              </a:extLst>
            </p:cNvPr>
            <p:cNvCxnSpPr>
              <a:cxnSpLocks/>
            </p:cNvCxnSpPr>
            <p:nvPr/>
          </p:nvCxnSpPr>
          <p:spPr>
            <a:xfrm flipH="1">
              <a:off x="7121484" y="3582888"/>
              <a:ext cx="59721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31C9CF9F-53A2-44DC-98E6-58AC318E4A7E}"/>
              </a:ext>
            </a:extLst>
          </p:cNvPr>
          <p:cNvSpPr txBox="1"/>
          <p:nvPr/>
        </p:nvSpPr>
        <p:spPr>
          <a:xfrm>
            <a:off x="371577" y="1510660"/>
            <a:ext cx="4345389" cy="497957"/>
          </a:xfrm>
          <a:prstGeom prst="rect">
            <a:avLst/>
          </a:prstGeom>
          <a:noFill/>
        </p:spPr>
        <p:txBody>
          <a:bodyPr wrap="square" rtlCol="0">
            <a:spAutoFit/>
          </a:bodyPr>
          <a:lstStyle/>
          <a:p>
            <a:pPr marL="342900" indent="-342900">
              <a:lnSpc>
                <a:spcPct val="120000"/>
              </a:lnSpc>
              <a:spcBef>
                <a:spcPts val="1000"/>
              </a:spcBef>
              <a:buClr>
                <a:schemeClr val="accent1"/>
              </a:buClr>
              <a:buSzPct val="1000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试验样机导航测试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序列 02">
            <a:hlinkClick r:id="" action="ppaction://media"/>
            <a:extLst>
              <a:ext uri="{FF2B5EF4-FFF2-40B4-BE49-F238E27FC236}">
                <a16:creationId xmlns:a16="http://schemas.microsoft.com/office/drawing/2014/main" id="{90287867-19DE-471F-8142-75E45EB92A9A}"/>
              </a:ext>
            </a:extLst>
          </p:cNvPr>
          <p:cNvPicPr>
            <a:picLocks noChangeAspect="1"/>
          </p:cNvPicPr>
          <p:nvPr>
            <a:videoFile r:link="rId1"/>
            <p:extLst>
              <p:ext uri="{DAA4B4D4-6D71-4841-9C94-3DE7FCFB9230}">
                <p14:media xmlns:p14="http://schemas.microsoft.com/office/powerpoint/2010/main" r:embed="rId2">
                  <p14:trim end="726"/>
                </p14:media>
              </p:ext>
            </p:extLst>
          </p:nvPr>
        </p:nvPicPr>
        <p:blipFill>
          <a:blip r:embed="rId5"/>
          <a:stretch>
            <a:fillRect/>
          </a:stretch>
        </p:blipFill>
        <p:spPr>
          <a:xfrm>
            <a:off x="888010" y="2023811"/>
            <a:ext cx="7367979" cy="4144488"/>
          </a:xfrm>
          <a:prstGeom prst="rect">
            <a:avLst/>
          </a:prstGeom>
        </p:spPr>
      </p:pic>
      <p:sp>
        <p:nvSpPr>
          <p:cNvPr id="5" name="文本框 4">
            <a:extLst>
              <a:ext uri="{FF2B5EF4-FFF2-40B4-BE49-F238E27FC236}">
                <a16:creationId xmlns:a16="http://schemas.microsoft.com/office/drawing/2014/main" id="{01D0EFE5-EAC1-4886-94B6-09565D291D61}"/>
              </a:ext>
            </a:extLst>
          </p:cNvPr>
          <p:cNvSpPr txBox="1"/>
          <p:nvPr/>
        </p:nvSpPr>
        <p:spPr>
          <a:xfrm>
            <a:off x="6741703" y="3309912"/>
            <a:ext cx="1136354"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车载摄像</a:t>
            </a:r>
          </a:p>
        </p:txBody>
      </p:sp>
      <p:sp>
        <p:nvSpPr>
          <p:cNvPr id="18" name="文本框 17">
            <a:extLst>
              <a:ext uri="{FF2B5EF4-FFF2-40B4-BE49-F238E27FC236}">
                <a16:creationId xmlns:a16="http://schemas.microsoft.com/office/drawing/2014/main" id="{2242284A-A265-400E-B73C-C332C43D5D6E}"/>
              </a:ext>
            </a:extLst>
          </p:cNvPr>
          <p:cNvSpPr txBox="1"/>
          <p:nvPr/>
        </p:nvSpPr>
        <p:spPr>
          <a:xfrm>
            <a:off x="6713101" y="5840670"/>
            <a:ext cx="1136354"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跟随摄像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541EB17-3C84-4D3E-BAF7-C416CC97F6EA}"/>
                  </a:ext>
                </a:extLst>
              </p:cNvPr>
              <p:cNvSpPr txBox="1"/>
              <p:nvPr/>
            </p:nvSpPr>
            <p:spPr>
              <a:xfrm>
                <a:off x="1054574" y="5766846"/>
                <a:ext cx="8656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6</m:t>
                      </m:r>
                    </m:oMath>
                  </m:oMathPara>
                </a14:m>
                <a:endParaRPr lang="zh-CN" altLang="en-US" sz="2400" dirty="0">
                  <a:solidFill>
                    <a:srgbClr val="FF0000"/>
                  </a:solidFill>
                </a:endParaRPr>
              </a:p>
            </p:txBody>
          </p:sp>
        </mc:Choice>
        <mc:Fallback xmlns="">
          <p:sp>
            <p:nvSpPr>
              <p:cNvPr id="2" name="文本框 1">
                <a:extLst>
                  <a:ext uri="{FF2B5EF4-FFF2-40B4-BE49-F238E27FC236}">
                    <a16:creationId xmlns:a16="http://schemas.microsoft.com/office/drawing/2014/main" id="{2541EB17-3C84-4D3E-BAF7-C416CC97F6EA}"/>
                  </a:ext>
                </a:extLst>
              </p:cNvPr>
              <p:cNvSpPr txBox="1">
                <a:spLocks noRot="1" noChangeAspect="1" noMove="1" noResize="1" noEditPoints="1" noAdjustHandles="1" noChangeArrowheads="1" noChangeShapeType="1" noTextEdit="1"/>
              </p:cNvSpPr>
              <p:nvPr/>
            </p:nvSpPr>
            <p:spPr>
              <a:xfrm>
                <a:off x="1054574" y="5766846"/>
                <a:ext cx="865677"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831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93ADEE-EA83-4F9B-AEC5-09E0891FF220}"/>
              </a:ext>
            </a:extLst>
          </p:cNvPr>
          <p:cNvSpPr>
            <a:spLocks noGrp="1"/>
          </p:cNvSpPr>
          <p:nvPr>
            <p:ph type="title"/>
          </p:nvPr>
        </p:nvSpPr>
        <p:spPr/>
        <p:txBody>
          <a:bodyPr/>
          <a:lstStyle/>
          <a:p>
            <a:r>
              <a:rPr lang="zh-CN" altLang="en-US" dirty="0"/>
              <a:t>谢谢！</a:t>
            </a:r>
          </a:p>
        </p:txBody>
      </p:sp>
    </p:spTree>
    <p:extLst>
      <p:ext uri="{BB962C8B-B14F-4D97-AF65-F5344CB8AC3E}">
        <p14:creationId xmlns:p14="http://schemas.microsoft.com/office/powerpoint/2010/main" val="325759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19207" y="971530"/>
            <a:ext cx="3057247"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项目背景和目标</a:t>
            </a:r>
          </a:p>
        </p:txBody>
      </p:sp>
      <p:sp>
        <p:nvSpPr>
          <p:cNvPr id="106" name="文本框 105">
            <a:extLst>
              <a:ext uri="{FF2B5EF4-FFF2-40B4-BE49-F238E27FC236}">
                <a16:creationId xmlns:a16="http://schemas.microsoft.com/office/drawing/2014/main" id="{005F5E12-2B4B-4A43-B206-0612F34BC63E}"/>
              </a:ext>
            </a:extLst>
          </p:cNvPr>
          <p:cNvSpPr txBox="1"/>
          <p:nvPr/>
        </p:nvSpPr>
        <p:spPr>
          <a:xfrm>
            <a:off x="419207" y="1628745"/>
            <a:ext cx="1762021"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项目目标</a:t>
            </a:r>
          </a:p>
        </p:txBody>
      </p:sp>
      <p:pic>
        <p:nvPicPr>
          <p:cNvPr id="7" name="图片 6">
            <a:extLst>
              <a:ext uri="{FF2B5EF4-FFF2-40B4-BE49-F238E27FC236}">
                <a16:creationId xmlns:a16="http://schemas.microsoft.com/office/drawing/2014/main" id="{5EA750E6-2577-4611-A9F9-8CD4B24AE6B2}"/>
              </a:ext>
            </a:extLst>
          </p:cNvPr>
          <p:cNvPicPr>
            <a:picLocks noChangeAspect="1"/>
          </p:cNvPicPr>
          <p:nvPr/>
        </p:nvPicPr>
        <p:blipFill>
          <a:blip r:embed="rId3"/>
          <a:stretch>
            <a:fillRect/>
          </a:stretch>
        </p:blipFill>
        <p:spPr>
          <a:xfrm>
            <a:off x="-116834" y="2216978"/>
            <a:ext cx="3624483" cy="3895425"/>
          </a:xfrm>
          <a:prstGeom prst="rect">
            <a:avLst/>
          </a:prstGeom>
        </p:spPr>
      </p:pic>
      <p:pic>
        <p:nvPicPr>
          <p:cNvPr id="44" name="图片 43">
            <a:extLst>
              <a:ext uri="{FF2B5EF4-FFF2-40B4-BE49-F238E27FC236}">
                <a16:creationId xmlns:a16="http://schemas.microsoft.com/office/drawing/2014/main" id="{14F97AE0-8CC2-44D9-9DD4-400535C707B1}"/>
              </a:ext>
            </a:extLst>
          </p:cNvPr>
          <p:cNvPicPr>
            <a:picLocks noChangeAspect="1"/>
          </p:cNvPicPr>
          <p:nvPr/>
        </p:nvPicPr>
        <p:blipFill rotWithShape="1">
          <a:blip r:embed="rId4"/>
          <a:srcRect l="12720" t="4472" r="3702"/>
          <a:stretch/>
        </p:blipFill>
        <p:spPr>
          <a:xfrm>
            <a:off x="7324959" y="5165991"/>
            <a:ext cx="1290385" cy="1424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5" name="形状 44">
            <a:extLst>
              <a:ext uri="{FF2B5EF4-FFF2-40B4-BE49-F238E27FC236}">
                <a16:creationId xmlns:a16="http://schemas.microsoft.com/office/drawing/2014/main" id="{113B05F3-321E-4E89-8F70-E73E546D35CF}"/>
              </a:ext>
            </a:extLst>
          </p:cNvPr>
          <p:cNvSpPr/>
          <p:nvPr/>
        </p:nvSpPr>
        <p:spPr>
          <a:xfrm rot="16200000" flipV="1">
            <a:off x="2473493" y="2089573"/>
            <a:ext cx="4377271" cy="3310733"/>
          </a:xfrm>
          <a:prstGeom prst="swooshArrow">
            <a:avLst>
              <a:gd name="adj1" fmla="val 16310"/>
              <a:gd name="adj2" fmla="val 31370"/>
            </a:avLst>
          </a:prstGeom>
          <a:solidFill>
            <a:srgbClr val="13227A"/>
          </a:solidFill>
          <a:effectLst>
            <a:outerShdw blurRad="50800" dist="38100" dir="2700000" algn="tl" rotWithShape="0">
              <a:prstClr val="black">
                <a:alpha val="40000"/>
              </a:prstClr>
            </a:outerShdw>
            <a:softEdge rad="12700"/>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46" name="椭圆 45">
            <a:extLst>
              <a:ext uri="{FF2B5EF4-FFF2-40B4-BE49-F238E27FC236}">
                <a16:creationId xmlns:a16="http://schemas.microsoft.com/office/drawing/2014/main" id="{2B7151D2-E33A-4B27-83E6-CE825B368325}"/>
              </a:ext>
            </a:extLst>
          </p:cNvPr>
          <p:cNvSpPr/>
          <p:nvPr/>
        </p:nvSpPr>
        <p:spPr>
          <a:xfrm>
            <a:off x="5527782" y="2817929"/>
            <a:ext cx="88595" cy="88595"/>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48" name="组合 47">
            <a:extLst>
              <a:ext uri="{FF2B5EF4-FFF2-40B4-BE49-F238E27FC236}">
                <a16:creationId xmlns:a16="http://schemas.microsoft.com/office/drawing/2014/main" id="{5C0735CA-A90E-42BE-850A-C08AC8BB9205}"/>
              </a:ext>
            </a:extLst>
          </p:cNvPr>
          <p:cNvGrpSpPr/>
          <p:nvPr/>
        </p:nvGrpSpPr>
        <p:grpSpPr>
          <a:xfrm>
            <a:off x="5966769" y="2517238"/>
            <a:ext cx="3040603" cy="650240"/>
            <a:chOff x="6381856" y="3130606"/>
            <a:chExt cx="1983089" cy="650240"/>
          </a:xfrm>
        </p:grpSpPr>
        <p:sp>
          <p:nvSpPr>
            <p:cNvPr id="49" name="任意多边形 80">
              <a:extLst>
                <a:ext uri="{FF2B5EF4-FFF2-40B4-BE49-F238E27FC236}">
                  <a16:creationId xmlns:a16="http://schemas.microsoft.com/office/drawing/2014/main" id="{74A8E004-EEB4-48D8-8B4F-043DE7D6F30E}"/>
                </a:ext>
              </a:extLst>
            </p:cNvPr>
            <p:cNvSpPr/>
            <p:nvPr/>
          </p:nvSpPr>
          <p:spPr>
            <a:xfrm>
              <a:off x="6381856" y="3130606"/>
              <a:ext cx="1972926" cy="650240"/>
            </a:xfrm>
            <a:custGeom>
              <a:avLst/>
              <a:gdLst>
                <a:gd name="connsiteX0" fmla="*/ 0 w 1972926"/>
                <a:gd name="connsiteY0" fmla="*/ 0 h 650240"/>
                <a:gd name="connsiteX1" fmla="*/ 1972926 w 1972926"/>
                <a:gd name="connsiteY1" fmla="*/ 0 h 650240"/>
                <a:gd name="connsiteX2" fmla="*/ 1972926 w 1972926"/>
                <a:gd name="connsiteY2" fmla="*/ 650240 h 650240"/>
                <a:gd name="connsiteX3" fmla="*/ 0 w 1972926"/>
                <a:gd name="connsiteY3" fmla="*/ 650240 h 650240"/>
                <a:gd name="connsiteX4" fmla="*/ 0 w 1972926"/>
                <a:gd name="connsiteY4" fmla="*/ 0 h 65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926" h="650240">
                  <a:moveTo>
                    <a:pt x="0" y="0"/>
                  </a:moveTo>
                  <a:lnTo>
                    <a:pt x="1972926" y="0"/>
                  </a:lnTo>
                  <a:lnTo>
                    <a:pt x="1972926" y="650240"/>
                  </a:lnTo>
                  <a:lnTo>
                    <a:pt x="0" y="6502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defTabSz="6223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图像实时回传与远程操作</a:t>
              </a:r>
            </a:p>
          </p:txBody>
        </p:sp>
        <p:pic>
          <p:nvPicPr>
            <p:cNvPr id="50" name="图片 49">
              <a:extLst>
                <a:ext uri="{FF2B5EF4-FFF2-40B4-BE49-F238E27FC236}">
                  <a16:creationId xmlns:a16="http://schemas.microsoft.com/office/drawing/2014/main" id="{FB97A860-590F-4B98-A69E-E0204C661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3802" y="3251012"/>
              <a:ext cx="241143" cy="377230"/>
            </a:xfrm>
            <a:prstGeom prst="rect">
              <a:avLst/>
            </a:prstGeom>
          </p:spPr>
        </p:pic>
        <p:cxnSp>
          <p:nvCxnSpPr>
            <p:cNvPr id="51" name="直接连接符 50">
              <a:extLst>
                <a:ext uri="{FF2B5EF4-FFF2-40B4-BE49-F238E27FC236}">
                  <a16:creationId xmlns:a16="http://schemas.microsoft.com/office/drawing/2014/main" id="{93883C24-E3B1-41F5-9098-48C6E2B5EAE3}"/>
                </a:ext>
              </a:extLst>
            </p:cNvPr>
            <p:cNvCxnSpPr/>
            <p:nvPr/>
          </p:nvCxnSpPr>
          <p:spPr>
            <a:xfrm>
              <a:off x="6392019" y="3626245"/>
              <a:ext cx="160566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椭圆 59">
            <a:extLst>
              <a:ext uri="{FF2B5EF4-FFF2-40B4-BE49-F238E27FC236}">
                <a16:creationId xmlns:a16="http://schemas.microsoft.com/office/drawing/2014/main" id="{33F82F58-0106-453C-9AE1-75FE2ADB6D5A}"/>
              </a:ext>
            </a:extLst>
          </p:cNvPr>
          <p:cNvSpPr/>
          <p:nvPr/>
        </p:nvSpPr>
        <p:spPr>
          <a:xfrm>
            <a:off x="5190046" y="3776788"/>
            <a:ext cx="88595" cy="88595"/>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61" name="椭圆 60">
            <a:extLst>
              <a:ext uri="{FF2B5EF4-FFF2-40B4-BE49-F238E27FC236}">
                <a16:creationId xmlns:a16="http://schemas.microsoft.com/office/drawing/2014/main" id="{A9F890B5-FE10-4C57-A269-F6B1386862A2}"/>
              </a:ext>
            </a:extLst>
          </p:cNvPr>
          <p:cNvSpPr/>
          <p:nvPr/>
        </p:nvSpPr>
        <p:spPr>
          <a:xfrm>
            <a:off x="4615145" y="4653517"/>
            <a:ext cx="88595" cy="88595"/>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62" name="椭圆 61">
            <a:extLst>
              <a:ext uri="{FF2B5EF4-FFF2-40B4-BE49-F238E27FC236}">
                <a16:creationId xmlns:a16="http://schemas.microsoft.com/office/drawing/2014/main" id="{1368F41B-E23D-494F-A552-AF8E5110D170}"/>
              </a:ext>
            </a:extLst>
          </p:cNvPr>
          <p:cNvSpPr/>
          <p:nvPr/>
        </p:nvSpPr>
        <p:spPr>
          <a:xfrm>
            <a:off x="4050354" y="5247783"/>
            <a:ext cx="88595" cy="88595"/>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9" name="矩形: 圆角 8">
            <a:extLst>
              <a:ext uri="{FF2B5EF4-FFF2-40B4-BE49-F238E27FC236}">
                <a16:creationId xmlns:a16="http://schemas.microsoft.com/office/drawing/2014/main" id="{80AB111C-F6EE-4E50-BB68-34C43468C4A4}"/>
              </a:ext>
            </a:extLst>
          </p:cNvPr>
          <p:cNvSpPr/>
          <p:nvPr/>
        </p:nvSpPr>
        <p:spPr>
          <a:xfrm>
            <a:off x="3039997" y="3119050"/>
            <a:ext cx="1383752" cy="5821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智能化</a:t>
            </a:r>
          </a:p>
        </p:txBody>
      </p:sp>
      <p:sp>
        <p:nvSpPr>
          <p:cNvPr id="64" name="矩形: 圆角 63">
            <a:extLst>
              <a:ext uri="{FF2B5EF4-FFF2-40B4-BE49-F238E27FC236}">
                <a16:creationId xmlns:a16="http://schemas.microsoft.com/office/drawing/2014/main" id="{DFD2B54E-62CF-4630-933C-9044D08A15D6}"/>
              </a:ext>
            </a:extLst>
          </p:cNvPr>
          <p:cNvSpPr/>
          <p:nvPr/>
        </p:nvSpPr>
        <p:spPr>
          <a:xfrm>
            <a:off x="2864800" y="2276221"/>
            <a:ext cx="1739153" cy="595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可操作性</a:t>
            </a:r>
          </a:p>
        </p:txBody>
      </p:sp>
      <p:grpSp>
        <p:nvGrpSpPr>
          <p:cNvPr id="4" name="组合 3">
            <a:extLst>
              <a:ext uri="{FF2B5EF4-FFF2-40B4-BE49-F238E27FC236}">
                <a16:creationId xmlns:a16="http://schemas.microsoft.com/office/drawing/2014/main" id="{BC0EDB32-CE8C-4C22-A3D1-4E2D53B8E8E9}"/>
              </a:ext>
            </a:extLst>
          </p:cNvPr>
          <p:cNvGrpSpPr/>
          <p:nvPr/>
        </p:nvGrpSpPr>
        <p:grpSpPr>
          <a:xfrm>
            <a:off x="5020947" y="4384341"/>
            <a:ext cx="3278425" cy="626948"/>
            <a:chOff x="4873986" y="4384341"/>
            <a:chExt cx="3278425" cy="626948"/>
          </a:xfrm>
        </p:grpSpPr>
        <p:grpSp>
          <p:nvGrpSpPr>
            <p:cNvPr id="52" name="组合 51">
              <a:extLst>
                <a:ext uri="{FF2B5EF4-FFF2-40B4-BE49-F238E27FC236}">
                  <a16:creationId xmlns:a16="http://schemas.microsoft.com/office/drawing/2014/main" id="{91622ED6-8937-4652-844F-C2B559E4DA40}"/>
                </a:ext>
              </a:extLst>
            </p:cNvPr>
            <p:cNvGrpSpPr/>
            <p:nvPr/>
          </p:nvGrpSpPr>
          <p:grpSpPr>
            <a:xfrm>
              <a:off x="4873986" y="4395180"/>
              <a:ext cx="2658103" cy="490418"/>
              <a:chOff x="4057813" y="2274283"/>
              <a:chExt cx="1924865" cy="490418"/>
            </a:xfrm>
          </p:grpSpPr>
          <p:sp>
            <p:nvSpPr>
              <p:cNvPr id="53" name="任意多边形 79">
                <a:extLst>
                  <a:ext uri="{FF2B5EF4-FFF2-40B4-BE49-F238E27FC236}">
                    <a16:creationId xmlns:a16="http://schemas.microsoft.com/office/drawing/2014/main" id="{06B77CF0-1340-4559-836A-0F0267D23066}"/>
                  </a:ext>
                </a:extLst>
              </p:cNvPr>
              <p:cNvSpPr/>
              <p:nvPr/>
            </p:nvSpPr>
            <p:spPr>
              <a:xfrm>
                <a:off x="4057813" y="2274283"/>
                <a:ext cx="1924865" cy="450967"/>
              </a:xfrm>
              <a:custGeom>
                <a:avLst/>
                <a:gdLst>
                  <a:gd name="connsiteX0" fmla="*/ 0 w 1924865"/>
                  <a:gd name="connsiteY0" fmla="*/ 0 h 450967"/>
                  <a:gd name="connsiteX1" fmla="*/ 1924865 w 1924865"/>
                  <a:gd name="connsiteY1" fmla="*/ 0 h 450967"/>
                  <a:gd name="connsiteX2" fmla="*/ 1924865 w 1924865"/>
                  <a:gd name="connsiteY2" fmla="*/ 450967 h 450967"/>
                  <a:gd name="connsiteX3" fmla="*/ 0 w 1924865"/>
                  <a:gd name="connsiteY3" fmla="*/ 450967 h 450967"/>
                  <a:gd name="connsiteX4" fmla="*/ 0 w 1924865"/>
                  <a:gd name="connsiteY4" fmla="*/ 0 h 45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865" h="450967">
                    <a:moveTo>
                      <a:pt x="0" y="0"/>
                    </a:moveTo>
                    <a:lnTo>
                      <a:pt x="1924865" y="0"/>
                    </a:lnTo>
                    <a:lnTo>
                      <a:pt x="1924865" y="450967"/>
                    </a:lnTo>
                    <a:lnTo>
                      <a:pt x="0" y="4509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b" anchorCtr="0">
                <a:noAutofit/>
              </a:bodyPr>
              <a:lstStyle/>
              <a:p>
                <a:pPr lvl="0" defTabSz="6223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壁面平稳运动与精确定位</a:t>
                </a:r>
              </a:p>
            </p:txBody>
          </p:sp>
          <p:cxnSp>
            <p:nvCxnSpPr>
              <p:cNvPr id="55" name="直接连接符 54">
                <a:extLst>
                  <a:ext uri="{FF2B5EF4-FFF2-40B4-BE49-F238E27FC236}">
                    <a16:creationId xmlns:a16="http://schemas.microsoft.com/office/drawing/2014/main" id="{F7C6EDC1-ED5E-497E-A73B-2EB3FAE96395}"/>
                  </a:ext>
                </a:extLst>
              </p:cNvPr>
              <p:cNvCxnSpPr/>
              <p:nvPr/>
            </p:nvCxnSpPr>
            <p:spPr>
              <a:xfrm>
                <a:off x="4078014" y="2764701"/>
                <a:ext cx="179476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形 2" descr="罗盘">
              <a:extLst>
                <a:ext uri="{FF2B5EF4-FFF2-40B4-BE49-F238E27FC236}">
                  <a16:creationId xmlns:a16="http://schemas.microsoft.com/office/drawing/2014/main" id="{0B65C189-1A82-45E0-831C-5D013FD92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5463" y="4384341"/>
              <a:ext cx="626948" cy="626948"/>
            </a:xfrm>
            <a:prstGeom prst="rect">
              <a:avLst/>
            </a:prstGeom>
          </p:spPr>
        </p:pic>
      </p:grpSp>
      <p:grpSp>
        <p:nvGrpSpPr>
          <p:cNvPr id="11" name="组合 10">
            <a:extLst>
              <a:ext uri="{FF2B5EF4-FFF2-40B4-BE49-F238E27FC236}">
                <a16:creationId xmlns:a16="http://schemas.microsoft.com/office/drawing/2014/main" id="{CDD5FCEE-68C9-4ED0-97CE-BE5804234C80}"/>
              </a:ext>
            </a:extLst>
          </p:cNvPr>
          <p:cNvGrpSpPr/>
          <p:nvPr/>
        </p:nvGrpSpPr>
        <p:grpSpPr>
          <a:xfrm>
            <a:off x="5572078" y="3429000"/>
            <a:ext cx="3043266" cy="668522"/>
            <a:chOff x="5425117" y="3429000"/>
            <a:chExt cx="3043266" cy="668522"/>
          </a:xfrm>
        </p:grpSpPr>
        <p:grpSp>
          <p:nvGrpSpPr>
            <p:cNvPr id="56" name="组合 55">
              <a:extLst>
                <a:ext uri="{FF2B5EF4-FFF2-40B4-BE49-F238E27FC236}">
                  <a16:creationId xmlns:a16="http://schemas.microsoft.com/office/drawing/2014/main" id="{05AA57DC-0D7E-411D-B9C0-7262C68ABF00}"/>
                </a:ext>
              </a:extLst>
            </p:cNvPr>
            <p:cNvGrpSpPr/>
            <p:nvPr/>
          </p:nvGrpSpPr>
          <p:grpSpPr>
            <a:xfrm>
              <a:off x="5425117" y="3501500"/>
              <a:ext cx="2413820" cy="490418"/>
              <a:chOff x="4057813" y="2274283"/>
              <a:chExt cx="1924865" cy="490418"/>
            </a:xfrm>
          </p:grpSpPr>
          <p:sp>
            <p:nvSpPr>
              <p:cNvPr id="57" name="任意多边形 79">
                <a:extLst>
                  <a:ext uri="{FF2B5EF4-FFF2-40B4-BE49-F238E27FC236}">
                    <a16:creationId xmlns:a16="http://schemas.microsoft.com/office/drawing/2014/main" id="{A278537E-5480-4A2F-877E-C6F85086F468}"/>
                  </a:ext>
                </a:extLst>
              </p:cNvPr>
              <p:cNvSpPr/>
              <p:nvPr/>
            </p:nvSpPr>
            <p:spPr>
              <a:xfrm>
                <a:off x="4057813" y="2274283"/>
                <a:ext cx="1924865" cy="450967"/>
              </a:xfrm>
              <a:custGeom>
                <a:avLst/>
                <a:gdLst>
                  <a:gd name="connsiteX0" fmla="*/ 0 w 1924865"/>
                  <a:gd name="connsiteY0" fmla="*/ 0 h 450967"/>
                  <a:gd name="connsiteX1" fmla="*/ 1924865 w 1924865"/>
                  <a:gd name="connsiteY1" fmla="*/ 0 h 450967"/>
                  <a:gd name="connsiteX2" fmla="*/ 1924865 w 1924865"/>
                  <a:gd name="connsiteY2" fmla="*/ 450967 h 450967"/>
                  <a:gd name="connsiteX3" fmla="*/ 0 w 1924865"/>
                  <a:gd name="connsiteY3" fmla="*/ 450967 h 450967"/>
                  <a:gd name="connsiteX4" fmla="*/ 0 w 1924865"/>
                  <a:gd name="connsiteY4" fmla="*/ 0 h 45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865" h="450967">
                    <a:moveTo>
                      <a:pt x="0" y="0"/>
                    </a:moveTo>
                    <a:lnTo>
                      <a:pt x="1924865" y="0"/>
                    </a:lnTo>
                    <a:lnTo>
                      <a:pt x="1924865" y="450967"/>
                    </a:lnTo>
                    <a:lnTo>
                      <a:pt x="0" y="4509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b" anchorCtr="0">
                <a:noAutofit/>
              </a:bodyPr>
              <a:lstStyle/>
              <a:p>
                <a:pPr lvl="0" defTabSz="6223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机器人路径规划和导航</a:t>
                </a:r>
              </a:p>
            </p:txBody>
          </p:sp>
          <p:cxnSp>
            <p:nvCxnSpPr>
              <p:cNvPr id="59" name="直接连接符 58">
                <a:extLst>
                  <a:ext uri="{FF2B5EF4-FFF2-40B4-BE49-F238E27FC236}">
                    <a16:creationId xmlns:a16="http://schemas.microsoft.com/office/drawing/2014/main" id="{6B036C6D-B299-4A50-B594-C2CFA491AAF5}"/>
                  </a:ext>
                </a:extLst>
              </p:cNvPr>
              <p:cNvCxnSpPr/>
              <p:nvPr/>
            </p:nvCxnSpPr>
            <p:spPr>
              <a:xfrm>
                <a:off x="4078014" y="2764701"/>
                <a:ext cx="179476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图形 9" descr="用路劲指引两个插针">
              <a:extLst>
                <a:ext uri="{FF2B5EF4-FFF2-40B4-BE49-F238E27FC236}">
                  <a16:creationId xmlns:a16="http://schemas.microsoft.com/office/drawing/2014/main" id="{5AE7FA36-A869-47FC-BA25-FC34563E58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9861" y="3429000"/>
              <a:ext cx="668522" cy="668522"/>
            </a:xfrm>
            <a:prstGeom prst="rect">
              <a:avLst/>
            </a:prstGeom>
          </p:spPr>
        </p:pic>
      </p:grpSp>
      <p:pic>
        <p:nvPicPr>
          <p:cNvPr id="31" name="图片 30">
            <a:extLst>
              <a:ext uri="{FF2B5EF4-FFF2-40B4-BE49-F238E27FC236}">
                <a16:creationId xmlns:a16="http://schemas.microsoft.com/office/drawing/2014/main" id="{14832631-F5C3-4881-A20B-F28A4AD3A51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3317" t="12269" r="10863" b="4959"/>
          <a:stretch/>
        </p:blipFill>
        <p:spPr>
          <a:xfrm>
            <a:off x="4653178" y="5148708"/>
            <a:ext cx="2406244" cy="1477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矩形: 圆角 28">
            <a:extLst>
              <a:ext uri="{FF2B5EF4-FFF2-40B4-BE49-F238E27FC236}">
                <a16:creationId xmlns:a16="http://schemas.microsoft.com/office/drawing/2014/main" id="{195162F0-24E6-4F17-8049-41DB42D02506}"/>
              </a:ext>
            </a:extLst>
          </p:cNvPr>
          <p:cNvSpPr/>
          <p:nvPr/>
        </p:nvSpPr>
        <p:spPr>
          <a:xfrm>
            <a:off x="3040772" y="3948456"/>
            <a:ext cx="1383752" cy="5821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稳定性</a:t>
            </a:r>
          </a:p>
        </p:txBody>
      </p:sp>
    </p:spTree>
    <p:extLst>
      <p:ext uri="{BB962C8B-B14F-4D97-AF65-F5344CB8AC3E}">
        <p14:creationId xmlns:p14="http://schemas.microsoft.com/office/powerpoint/2010/main" val="68819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19207" y="971530"/>
            <a:ext cx="3057247"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项目背景和目标</a:t>
            </a:r>
          </a:p>
        </p:txBody>
      </p:sp>
      <p:sp>
        <p:nvSpPr>
          <p:cNvPr id="106" name="文本框 105">
            <a:extLst>
              <a:ext uri="{FF2B5EF4-FFF2-40B4-BE49-F238E27FC236}">
                <a16:creationId xmlns:a16="http://schemas.microsoft.com/office/drawing/2014/main" id="{005F5E12-2B4B-4A43-B206-0612F34BC63E}"/>
              </a:ext>
            </a:extLst>
          </p:cNvPr>
          <p:cNvSpPr txBox="1"/>
          <p:nvPr/>
        </p:nvSpPr>
        <p:spPr>
          <a:xfrm>
            <a:off x="419207" y="1628745"/>
            <a:ext cx="1762021"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项目规划</a:t>
            </a:r>
          </a:p>
        </p:txBody>
      </p:sp>
      <p:sp>
        <p:nvSpPr>
          <p:cNvPr id="3" name="矩形 2">
            <a:extLst>
              <a:ext uri="{FF2B5EF4-FFF2-40B4-BE49-F238E27FC236}">
                <a16:creationId xmlns:a16="http://schemas.microsoft.com/office/drawing/2014/main" id="{3BCAF7DE-C8B7-4A6C-9C22-B95E779B11CC}"/>
              </a:ext>
            </a:extLst>
          </p:cNvPr>
          <p:cNvSpPr/>
          <p:nvPr/>
        </p:nvSpPr>
        <p:spPr>
          <a:xfrm>
            <a:off x="642730" y="2090410"/>
            <a:ext cx="8700053" cy="369332"/>
          </a:xfrm>
          <a:prstGeom prst="rect">
            <a:avLst/>
          </a:prstGeom>
        </p:spPr>
        <p:txBody>
          <a:bodyPr wrap="square">
            <a:spAutoFit/>
          </a:bodyPr>
          <a:lstStyle/>
          <a:p>
            <a:pPr algn="just">
              <a:lnSpc>
                <a:spcPct val="100000"/>
              </a:lnSpc>
            </a:pPr>
            <a:r>
              <a:rPr lang="zh-CN" altLang="en-US" dirty="0">
                <a:latin typeface="微软雅黑" panose="020B0503020204020204" pitchFamily="34" charset="-122"/>
                <a:ea typeface="微软雅黑" panose="020B0503020204020204" pitchFamily="34" charset="-122"/>
              </a:rPr>
              <a:t>根据需求，整个项目可分成三步完成，逐步提高机器人稳定性、自动化和智能化。</a:t>
            </a:r>
            <a:endParaRPr lang="en-US" altLang="zh-CN"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2630111-4C08-43FB-BBC4-FBC600115FD9}"/>
              </a:ext>
            </a:extLst>
          </p:cNvPr>
          <p:cNvSpPr/>
          <p:nvPr/>
        </p:nvSpPr>
        <p:spPr>
          <a:xfrm>
            <a:off x="3727004" y="2629232"/>
            <a:ext cx="4444341" cy="923330"/>
          </a:xfrm>
          <a:prstGeom prst="rect">
            <a:avLst/>
          </a:prstGeom>
        </p:spPr>
        <p:txBody>
          <a:bodyPr wrap="square">
            <a:spAutoFit/>
          </a:bodyPr>
          <a:lstStyle/>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机器人平台移植到</a:t>
            </a:r>
            <a:r>
              <a:rPr lang="en-US" altLang="zh-CN" dirty="0">
                <a:latin typeface="微软雅黑" panose="020B0503020204020204" pitchFamily="34" charset="-122"/>
                <a:ea typeface="微软雅黑" panose="020B0503020204020204" pitchFamily="34" charset="-122"/>
              </a:rPr>
              <a:t>ROS</a:t>
            </a:r>
            <a:r>
              <a:rPr lang="zh-CN" altLang="en-US" dirty="0">
                <a:latin typeface="微软雅黑" panose="020B0503020204020204" pitchFamily="34" charset="-122"/>
                <a:ea typeface="微软雅黑" panose="020B0503020204020204" pitchFamily="34" charset="-122"/>
              </a:rPr>
              <a:t>环境；</a:t>
            </a:r>
            <a:endParaRPr lang="en-US" altLang="zh-CN" dirty="0">
              <a:latin typeface="微软雅黑" panose="020B0503020204020204" pitchFamily="34" charset="-122"/>
              <a:ea typeface="微软雅黑" panose="020B0503020204020204" pitchFamily="34" charset="-122"/>
            </a:endParaRPr>
          </a:p>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操作人员遥控机器人运动，回传摄像头拍摄的焊缝图像。</a:t>
            </a:r>
            <a:endParaRPr lang="en-US" altLang="zh-CN" dirty="0">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672EA3CE-E43B-432E-8672-337A86DAF435}"/>
              </a:ext>
            </a:extLst>
          </p:cNvPr>
          <p:cNvGraphicFramePr/>
          <p:nvPr/>
        </p:nvGraphicFramePr>
        <p:xfrm>
          <a:off x="-40469" y="259093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8" name="图片 27">
            <a:extLst>
              <a:ext uri="{FF2B5EF4-FFF2-40B4-BE49-F238E27FC236}">
                <a16:creationId xmlns:a16="http://schemas.microsoft.com/office/drawing/2014/main" id="{C822A785-0216-4A18-97CF-A2088CA78A09}"/>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8178" b="96840" l="16946" r="84623">
                        <a14:foregroundMark x1="64072" y1="68351" x2="64072" y2="68351"/>
                        <a14:backgroundMark x1="57322" y1="80483" x2="55021" y2="71190"/>
                        <a14:backgroundMark x1="73326" y1="70632" x2="70502" y2="64870"/>
                        <a14:backgroundMark x1="53452" y1="68401" x2="54079" y2="72305"/>
                      </a14:backgroundRemoval>
                    </a14:imgEffect>
                  </a14:imgLayer>
                </a14:imgProps>
              </a:ext>
              <a:ext uri="{28A0092B-C50C-407E-A947-70E740481C1C}">
                <a14:useLocalDpi xmlns:a14="http://schemas.microsoft.com/office/drawing/2010/main" val="0"/>
              </a:ext>
            </a:extLst>
          </a:blip>
          <a:srcRect l="17233" t="-6815" r="13405" b="-16492"/>
          <a:stretch/>
        </p:blipFill>
        <p:spPr>
          <a:xfrm>
            <a:off x="336551" y="3659272"/>
            <a:ext cx="1927332" cy="1927331"/>
          </a:xfrm>
          <a:prstGeom prst="ellipse">
            <a:avLst/>
          </a:prstGeom>
          <a:ln w="57150" cap="rnd">
            <a:solidFill>
              <a:srgbClr val="13227A"/>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矩形 28">
            <a:extLst>
              <a:ext uri="{FF2B5EF4-FFF2-40B4-BE49-F238E27FC236}">
                <a16:creationId xmlns:a16="http://schemas.microsoft.com/office/drawing/2014/main" id="{8B116CB8-EFE7-46D0-879E-A75EC78B8C6D}"/>
              </a:ext>
            </a:extLst>
          </p:cNvPr>
          <p:cNvSpPr/>
          <p:nvPr/>
        </p:nvSpPr>
        <p:spPr>
          <a:xfrm>
            <a:off x="4033182" y="4145788"/>
            <a:ext cx="4654996" cy="923330"/>
          </a:xfrm>
          <a:prstGeom prst="rect">
            <a:avLst/>
          </a:prstGeom>
        </p:spPr>
        <p:txBody>
          <a:bodyPr wrap="square">
            <a:spAutoFit/>
          </a:bodyPr>
          <a:lstStyle/>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机器人垂直壁面运动平稳；</a:t>
            </a:r>
            <a:endParaRPr lang="en-US" altLang="zh-CN" dirty="0">
              <a:latin typeface="微软雅黑" panose="020B0503020204020204" pitchFamily="34" charset="-122"/>
              <a:ea typeface="微软雅黑" panose="020B0503020204020204" pitchFamily="34" charset="-122"/>
            </a:endParaRPr>
          </a:p>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实时定位和建图，定点导航和定轨迹巡航；</a:t>
            </a:r>
            <a:endParaRPr lang="en-US" altLang="zh-CN" dirty="0">
              <a:latin typeface="微软雅黑" panose="020B0503020204020204" pitchFamily="34" charset="-122"/>
              <a:ea typeface="微软雅黑" panose="020B0503020204020204" pitchFamily="34" charset="-122"/>
            </a:endParaRPr>
          </a:p>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视觉系统识别焊缝位置并标记焊缝区域。</a:t>
            </a:r>
            <a:endParaRPr lang="en-US" altLang="zh-CN"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63679D3B-B8B5-4AD1-A3BA-B321B6E57CC7}"/>
              </a:ext>
            </a:extLst>
          </p:cNvPr>
          <p:cNvSpPr/>
          <p:nvPr/>
        </p:nvSpPr>
        <p:spPr>
          <a:xfrm>
            <a:off x="3727003" y="5621827"/>
            <a:ext cx="4444341" cy="1200329"/>
          </a:xfrm>
          <a:prstGeom prst="rect">
            <a:avLst/>
          </a:prstGeom>
        </p:spPr>
        <p:txBody>
          <a:bodyPr wrap="square">
            <a:spAutoFit/>
          </a:bodyPr>
          <a:lstStyle/>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机器人追踪识别到的焊缝完成整个环境的焊缝检查；</a:t>
            </a:r>
            <a:endParaRPr lang="en-US" altLang="zh-CN" dirty="0">
              <a:latin typeface="微软雅黑" panose="020B0503020204020204" pitchFamily="34" charset="-122"/>
              <a:ea typeface="微软雅黑" panose="020B0503020204020204" pitchFamily="34" charset="-122"/>
            </a:endParaRPr>
          </a:p>
          <a:p>
            <a:pPr marL="285750" indent="-285750" algn="just">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视觉系统自主判断焊缝质量。</a:t>
            </a:r>
            <a:endParaRPr lang="en-US" altLang="zh-CN" dirty="0">
              <a:latin typeface="微软雅黑" panose="020B0503020204020204" pitchFamily="34" charset="-122"/>
              <a:ea typeface="微软雅黑" panose="020B0503020204020204" pitchFamily="34" charset="-122"/>
            </a:endParaRPr>
          </a:p>
          <a:p>
            <a:pPr marL="285750" indent="-285750" algn="just">
              <a:lnSpc>
                <a:spcPct val="10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C426298A-C200-4614-8D20-545D765967FB}"/>
              </a:ext>
            </a:extLst>
          </p:cNvPr>
          <p:cNvSpPr/>
          <p:nvPr/>
        </p:nvSpPr>
        <p:spPr>
          <a:xfrm>
            <a:off x="3727003" y="2586139"/>
            <a:ext cx="4774267" cy="1006179"/>
          </a:xfrm>
          <a:prstGeom prst="roundRect">
            <a:avLst>
              <a:gd name="adj" fmla="val 519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B420E041-D75A-4A57-B501-BB0E7B7845C1}"/>
              </a:ext>
            </a:extLst>
          </p:cNvPr>
          <p:cNvSpPr/>
          <p:nvPr/>
        </p:nvSpPr>
        <p:spPr>
          <a:xfrm>
            <a:off x="4033182" y="4091260"/>
            <a:ext cx="4774267" cy="1006179"/>
          </a:xfrm>
          <a:prstGeom prst="roundRect">
            <a:avLst>
              <a:gd name="adj" fmla="val 519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69EB9311-4C83-45BE-A34D-081C81102F47}"/>
              </a:ext>
            </a:extLst>
          </p:cNvPr>
          <p:cNvSpPr/>
          <p:nvPr/>
        </p:nvSpPr>
        <p:spPr>
          <a:xfrm>
            <a:off x="3727003" y="5596381"/>
            <a:ext cx="4774267" cy="1006179"/>
          </a:xfrm>
          <a:prstGeom prst="roundRect">
            <a:avLst>
              <a:gd name="adj" fmla="val 519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箭头: 下 1">
            <a:extLst>
              <a:ext uri="{FF2B5EF4-FFF2-40B4-BE49-F238E27FC236}">
                <a16:creationId xmlns:a16="http://schemas.microsoft.com/office/drawing/2014/main" id="{3AD072BF-0F8E-48FC-AB66-D208B2628523}"/>
              </a:ext>
            </a:extLst>
          </p:cNvPr>
          <p:cNvSpPr/>
          <p:nvPr/>
        </p:nvSpPr>
        <p:spPr>
          <a:xfrm>
            <a:off x="5793372" y="3641689"/>
            <a:ext cx="484632" cy="435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34217CA5-5302-4B90-B497-A89449D00C13}"/>
              </a:ext>
            </a:extLst>
          </p:cNvPr>
          <p:cNvSpPr/>
          <p:nvPr/>
        </p:nvSpPr>
        <p:spPr>
          <a:xfrm>
            <a:off x="5793372" y="5157946"/>
            <a:ext cx="484632" cy="435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586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405B2A-53EF-4416-8FA3-24440C367027}"/>
              </a:ext>
            </a:extLst>
          </p:cNvPr>
          <p:cNvSpPr>
            <a:spLocks noGrp="1"/>
          </p:cNvSpPr>
          <p:nvPr>
            <p:ph sz="quarter" idx="10"/>
          </p:nvPr>
        </p:nvSpPr>
        <p:spPr>
          <a:xfrm>
            <a:off x="427119" y="2130019"/>
            <a:ext cx="4144881" cy="1791613"/>
          </a:xfrm>
        </p:spPr>
        <p:txBody>
          <a:bodyPr>
            <a:normAutofit/>
          </a:bodyPr>
          <a:lstStyle/>
          <a:p>
            <a:pPr marL="457200" indent="-457200">
              <a:lnSpc>
                <a:spcPct val="100000"/>
              </a:lnSpc>
              <a:spcBef>
                <a:spcPts val="0"/>
              </a:spcBef>
              <a:buClrTx/>
              <a:buFont typeface="+mj-lt"/>
              <a:buAutoNum type="arabicPeriod"/>
            </a:pPr>
            <a:r>
              <a:rPr lang="zh-CN" altLang="en-US" dirty="0"/>
              <a:t>导入模型并添加传感器；</a:t>
            </a:r>
            <a:endParaRPr lang="en-US" altLang="zh-CN" dirty="0"/>
          </a:p>
          <a:p>
            <a:pPr marL="457200" indent="-457200">
              <a:lnSpc>
                <a:spcPct val="100000"/>
              </a:lnSpc>
              <a:spcBef>
                <a:spcPts val="0"/>
              </a:spcBef>
              <a:buClrTx/>
              <a:buFont typeface="+mj-lt"/>
              <a:buAutoNum type="arabicPeriod"/>
            </a:pPr>
            <a:r>
              <a:rPr lang="zh-CN" altLang="en-US" dirty="0"/>
              <a:t>键盘和手柄遥控；</a:t>
            </a:r>
            <a:endParaRPr lang="en-US" altLang="zh-CN" dirty="0"/>
          </a:p>
          <a:p>
            <a:pPr marL="457200" indent="-457200">
              <a:lnSpc>
                <a:spcPct val="100000"/>
              </a:lnSpc>
              <a:spcBef>
                <a:spcPts val="0"/>
              </a:spcBef>
              <a:buClrTx/>
              <a:buFont typeface="+mj-lt"/>
              <a:buAutoNum type="arabicPeriod"/>
            </a:pPr>
            <a:r>
              <a:rPr lang="zh-CN" altLang="en-US" dirty="0"/>
              <a:t>同步定位与建图；</a:t>
            </a:r>
            <a:endParaRPr lang="en-US" altLang="zh-CN" dirty="0"/>
          </a:p>
          <a:p>
            <a:pPr marL="457200" indent="-457200">
              <a:lnSpc>
                <a:spcPct val="100000"/>
              </a:lnSpc>
              <a:spcBef>
                <a:spcPts val="0"/>
              </a:spcBef>
              <a:buClrTx/>
              <a:buFont typeface="+mj-lt"/>
              <a:buAutoNum type="arabicPeriod"/>
            </a:pPr>
            <a:r>
              <a:rPr lang="zh-CN" altLang="en-US" dirty="0"/>
              <a:t>单目标点导航；</a:t>
            </a:r>
            <a:endParaRPr lang="en-US" altLang="zh-CN" dirty="0"/>
          </a:p>
          <a:p>
            <a:pPr marL="457200" indent="-457200">
              <a:lnSpc>
                <a:spcPct val="100000"/>
              </a:lnSpc>
              <a:spcBef>
                <a:spcPts val="0"/>
              </a:spcBef>
              <a:buClrTx/>
              <a:buFont typeface="+mj-lt"/>
              <a:buAutoNum type="arabicPeriod"/>
            </a:pPr>
            <a:r>
              <a:rPr lang="zh-CN" altLang="en-US" dirty="0"/>
              <a:t>定轨迹巡航；</a:t>
            </a:r>
            <a:endParaRPr lang="en-US" altLang="zh-CN" dirty="0"/>
          </a:p>
        </p:txBody>
      </p:sp>
      <p:sp>
        <p:nvSpPr>
          <p:cNvPr id="4" name="矩形 3">
            <a:extLst>
              <a:ext uri="{FF2B5EF4-FFF2-40B4-BE49-F238E27FC236}">
                <a16:creationId xmlns:a16="http://schemas.microsoft.com/office/drawing/2014/main" id="{760658B3-6937-45B5-9765-DFFD3C406B1D}"/>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sp>
        <p:nvSpPr>
          <p:cNvPr id="5" name="文本框 4">
            <a:extLst>
              <a:ext uri="{FF2B5EF4-FFF2-40B4-BE49-F238E27FC236}">
                <a16:creationId xmlns:a16="http://schemas.microsoft.com/office/drawing/2014/main" id="{506C9FCA-647F-4476-B07D-7D895BD97D2C}"/>
              </a:ext>
            </a:extLst>
          </p:cNvPr>
          <p:cNvSpPr txBox="1"/>
          <p:nvPr/>
        </p:nvSpPr>
        <p:spPr>
          <a:xfrm>
            <a:off x="427119" y="1668354"/>
            <a:ext cx="3334311"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dirty="0">
                <a:ea typeface="微软雅黑" panose="020B0503020204020204" pitchFamily="34" charset="-122"/>
              </a:rPr>
              <a:t>基于</a:t>
            </a:r>
            <a:r>
              <a:rPr lang="en-US" altLang="zh-CN" sz="2400" b="1" dirty="0">
                <a:latin typeface="微软雅黑" panose="020B0503020204020204" pitchFamily="34" charset="-122"/>
                <a:ea typeface="微软雅黑" panose="020B0503020204020204" pitchFamily="34" charset="-122"/>
              </a:rPr>
              <a:t>ROS</a:t>
            </a:r>
            <a:r>
              <a:rPr lang="zh-CN" altLang="en-US" sz="2400" b="1" dirty="0">
                <a:ea typeface="微软雅黑" panose="020B0503020204020204" pitchFamily="34" charset="-122"/>
              </a:rPr>
              <a:t>的仿真实验</a:t>
            </a:r>
          </a:p>
        </p:txBody>
      </p:sp>
      <p:pic>
        <p:nvPicPr>
          <p:cNvPr id="7" name="slam仿真加速版">
            <a:hlinkClick r:id="" action="ppaction://media"/>
            <a:extLst>
              <a:ext uri="{FF2B5EF4-FFF2-40B4-BE49-F238E27FC236}">
                <a16:creationId xmlns:a16="http://schemas.microsoft.com/office/drawing/2014/main" id="{F9717BBA-8058-4999-8745-A32830450AD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30056" y="1656311"/>
            <a:ext cx="4521490" cy="2476199"/>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导航仿真加速版">
            <a:hlinkClick r:id="" action="ppaction://media"/>
            <a:extLst>
              <a:ext uri="{FF2B5EF4-FFF2-40B4-BE49-F238E27FC236}">
                <a16:creationId xmlns:a16="http://schemas.microsoft.com/office/drawing/2014/main" id="{694A7996-250E-427B-9ED1-5CAB13CA4FB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4142212"/>
            <a:ext cx="4521489" cy="2571583"/>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定轨迹巡航加速版">
            <a:hlinkClick r:id="" action="ppaction://media"/>
            <a:extLst>
              <a:ext uri="{FF2B5EF4-FFF2-40B4-BE49-F238E27FC236}">
                <a16:creationId xmlns:a16="http://schemas.microsoft.com/office/drawing/2014/main" id="{E6FED54A-2955-458A-B790-C6BD99ED5B9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630056" y="4142326"/>
            <a:ext cx="4521489" cy="2571355"/>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76121FC6-097B-467E-87CE-DB4B7AA8DDFE}"/>
              </a:ext>
            </a:extLst>
          </p:cNvPr>
          <p:cNvSpPr txBox="1"/>
          <p:nvPr/>
        </p:nvSpPr>
        <p:spPr>
          <a:xfrm>
            <a:off x="4689168" y="1699853"/>
            <a:ext cx="903249" cy="369332"/>
          </a:xfrm>
          <a:prstGeom prst="rect">
            <a:avLst/>
          </a:prstGeom>
          <a:solidFill>
            <a:srgbClr val="004098"/>
          </a:solid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SLAM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7E36B8E8-22C4-4349-8BFE-E400F98EB3DA}"/>
              </a:ext>
            </a:extLst>
          </p:cNvPr>
          <p:cNvSpPr txBox="1"/>
          <p:nvPr/>
        </p:nvSpPr>
        <p:spPr>
          <a:xfrm>
            <a:off x="43542" y="4196186"/>
            <a:ext cx="1605776" cy="369332"/>
          </a:xfrm>
          <a:prstGeom prst="rect">
            <a:avLst/>
          </a:prstGeom>
          <a:solidFill>
            <a:srgbClr val="004098"/>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单目标点导航</a:t>
            </a:r>
          </a:p>
        </p:txBody>
      </p:sp>
      <p:sp>
        <p:nvSpPr>
          <p:cNvPr id="12" name="文本框 11">
            <a:extLst>
              <a:ext uri="{FF2B5EF4-FFF2-40B4-BE49-F238E27FC236}">
                <a16:creationId xmlns:a16="http://schemas.microsoft.com/office/drawing/2014/main" id="{A19B7AE2-E079-42AD-BBBA-821CAE768FD8}"/>
              </a:ext>
            </a:extLst>
          </p:cNvPr>
          <p:cNvSpPr txBox="1"/>
          <p:nvPr/>
        </p:nvSpPr>
        <p:spPr>
          <a:xfrm>
            <a:off x="4669150" y="4200268"/>
            <a:ext cx="1605776" cy="369332"/>
          </a:xfrm>
          <a:prstGeom prst="rect">
            <a:avLst/>
          </a:prstGeom>
          <a:solidFill>
            <a:srgbClr val="004098"/>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定轨迹巡航</a:t>
            </a:r>
          </a:p>
        </p:txBody>
      </p:sp>
    </p:spTree>
    <p:extLst>
      <p:ext uri="{BB962C8B-B14F-4D97-AF65-F5344CB8AC3E}">
        <p14:creationId xmlns:p14="http://schemas.microsoft.com/office/powerpoint/2010/main" val="367984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2" fill="hold"/>
                                        <p:tgtEl>
                                          <p:spTgt spid="7"/>
                                        </p:tgtEl>
                                      </p:cBhvr>
                                    </p:cmd>
                                  </p:childTnLst>
                                </p:cTn>
                              </p:par>
                              <p:par>
                                <p:cTn id="7" presetID="1" presetClass="mediacall" presetSubtype="0" fill="hold" nodeType="withEffect">
                                  <p:stCondLst>
                                    <p:cond delay="0"/>
                                  </p:stCondLst>
                                  <p:childTnLst>
                                    <p:cmd type="call" cmd="playFrom(0.0)">
                                      <p:cBhvr>
                                        <p:cTn id="8" dur="12512" fill="hold"/>
                                        <p:tgtEl>
                                          <p:spTgt spid="8"/>
                                        </p:tgtEl>
                                      </p:cBhvr>
                                    </p:cmd>
                                  </p:childTnLst>
                                </p:cTn>
                              </p:par>
                              <p:par>
                                <p:cTn id="9" presetID="1" presetClass="mediacall" presetSubtype="0" fill="hold" nodeType="withEffect">
                                  <p:stCondLst>
                                    <p:cond delay="0"/>
                                  </p:stCondLst>
                                  <p:childTnLst>
                                    <p:cmd type="call" cmd="playFrom(0.0)">
                                      <p:cBhvr>
                                        <p:cTn id="10" dur="113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11A46FEF-F70C-4BF3-841F-648B56897384}"/>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sp>
        <p:nvSpPr>
          <p:cNvPr id="40" name="文本框 39">
            <a:extLst>
              <a:ext uri="{FF2B5EF4-FFF2-40B4-BE49-F238E27FC236}">
                <a16:creationId xmlns:a16="http://schemas.microsoft.com/office/drawing/2014/main" id="{61619076-FB38-4ED6-9165-F7CD1FF2BE2A}"/>
              </a:ext>
            </a:extLst>
          </p:cNvPr>
          <p:cNvSpPr txBox="1"/>
          <p:nvPr/>
        </p:nvSpPr>
        <p:spPr>
          <a:xfrm>
            <a:off x="418691" y="1593163"/>
            <a:ext cx="3300904"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样机搭建与算法测试</a:t>
            </a:r>
            <a:endParaRPr lang="zh-CN" altLang="en-US" sz="2400" b="1"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C24B548F-B993-4C79-AB2B-9FF002543FD8}"/>
              </a:ext>
            </a:extLst>
          </p:cNvPr>
          <p:cNvGrpSpPr/>
          <p:nvPr/>
        </p:nvGrpSpPr>
        <p:grpSpPr>
          <a:xfrm>
            <a:off x="839007" y="2136847"/>
            <a:ext cx="2880588" cy="4492566"/>
            <a:chOff x="1107003" y="2143698"/>
            <a:chExt cx="2880588" cy="4492566"/>
          </a:xfrm>
        </p:grpSpPr>
        <p:pic>
          <p:nvPicPr>
            <p:cNvPr id="41" name="图片 40" descr="图片包含 室内, 桌子, 小, 项目&#10;&#10;描述已自动生成">
              <a:extLst>
                <a:ext uri="{FF2B5EF4-FFF2-40B4-BE49-F238E27FC236}">
                  <a16:creationId xmlns:a16="http://schemas.microsoft.com/office/drawing/2014/main" id="{F989680C-1A6C-48F8-87C8-729304D802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43" t="6180" r="7379" b="8092"/>
            <a:stretch/>
          </p:blipFill>
          <p:spPr>
            <a:xfrm>
              <a:off x="1107003" y="2143698"/>
              <a:ext cx="2873826" cy="2139154"/>
            </a:xfrm>
            <a:prstGeom prst="rect">
              <a:avLst/>
            </a:prstGeom>
            <a:ln>
              <a:noFill/>
            </a:ln>
            <a:effectLst>
              <a:outerShdw blurRad="292100" dist="139700" dir="2700000" algn="tl" rotWithShape="0">
                <a:srgbClr val="333333">
                  <a:alpha val="65000"/>
                </a:srgbClr>
              </a:outerShdw>
            </a:effectLst>
          </p:spPr>
        </p:pic>
        <p:pic>
          <p:nvPicPr>
            <p:cNvPr id="42" name="图片 41" descr="图片包含 室内, 白色, 桌子, 水槽&#10;&#10;描述已自动生成">
              <a:extLst>
                <a:ext uri="{FF2B5EF4-FFF2-40B4-BE49-F238E27FC236}">
                  <a16:creationId xmlns:a16="http://schemas.microsoft.com/office/drawing/2014/main" id="{1CE7404A-A56C-4820-8EC2-DE8A8BB6CB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4" t="12589" r="10426"/>
            <a:stretch/>
          </p:blipFill>
          <p:spPr>
            <a:xfrm>
              <a:off x="1113765" y="4376689"/>
              <a:ext cx="2873826" cy="2259575"/>
            </a:xfrm>
            <a:prstGeom prst="rect">
              <a:avLst/>
            </a:prstGeom>
            <a:ln>
              <a:noFill/>
            </a:ln>
            <a:effectLst>
              <a:outerShdw blurRad="292100" dist="139700" dir="2700000" algn="tl" rotWithShape="0">
                <a:srgbClr val="333333">
                  <a:alpha val="65000"/>
                </a:srgbClr>
              </a:outerShdw>
            </a:effectLst>
          </p:spPr>
        </p:pic>
      </p:grpSp>
      <p:grpSp>
        <p:nvGrpSpPr>
          <p:cNvPr id="51" name="组合 50">
            <a:extLst>
              <a:ext uri="{FF2B5EF4-FFF2-40B4-BE49-F238E27FC236}">
                <a16:creationId xmlns:a16="http://schemas.microsoft.com/office/drawing/2014/main" id="{BA2FFCA2-C3A7-0072-EB2C-88C26AE782A8}"/>
              </a:ext>
            </a:extLst>
          </p:cNvPr>
          <p:cNvGrpSpPr/>
          <p:nvPr/>
        </p:nvGrpSpPr>
        <p:grpSpPr>
          <a:xfrm>
            <a:off x="4165364" y="1823995"/>
            <a:ext cx="3857143" cy="4714029"/>
            <a:chOff x="4655575" y="1817982"/>
            <a:chExt cx="3857143" cy="4714029"/>
          </a:xfrm>
        </p:grpSpPr>
        <p:sp>
          <p:nvSpPr>
            <p:cNvPr id="52" name="矩形 51">
              <a:extLst>
                <a:ext uri="{FF2B5EF4-FFF2-40B4-BE49-F238E27FC236}">
                  <a16:creationId xmlns:a16="http://schemas.microsoft.com/office/drawing/2014/main" id="{B98F2CC5-95E5-902F-B58D-0C4CCF858F61}"/>
                </a:ext>
              </a:extLst>
            </p:cNvPr>
            <p:cNvSpPr/>
            <p:nvPr/>
          </p:nvSpPr>
          <p:spPr>
            <a:xfrm>
              <a:off x="5228491" y="1817982"/>
              <a:ext cx="2492990" cy="369332"/>
            </a:xfrm>
            <a:prstGeom prst="rect">
              <a:avLst/>
            </a:prstGeom>
            <a:noFill/>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试</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验</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小车硬件系统框图</a:t>
              </a:r>
              <a:endParaRPr lang="zh-CN" altLang="en-US" b="1" dirty="0">
                <a:latin typeface="微软雅黑" panose="020B0503020204020204" pitchFamily="34" charset="-122"/>
                <a:ea typeface="微软雅黑" panose="020B0503020204020204" pitchFamily="34" charset="-122"/>
              </a:endParaRPr>
            </a:p>
          </p:txBody>
        </p:sp>
        <p:pic>
          <p:nvPicPr>
            <p:cNvPr id="53" name="图片 52">
              <a:extLst>
                <a:ext uri="{FF2B5EF4-FFF2-40B4-BE49-F238E27FC236}">
                  <a16:creationId xmlns:a16="http://schemas.microsoft.com/office/drawing/2014/main" id="{3B99B0A1-6BB1-EDC8-B69D-F08EF33F0133}"/>
                </a:ext>
              </a:extLst>
            </p:cNvPr>
            <p:cNvPicPr>
              <a:picLocks noChangeAspect="1"/>
            </p:cNvPicPr>
            <p:nvPr/>
          </p:nvPicPr>
          <p:blipFill>
            <a:blip r:embed="rId5"/>
            <a:stretch>
              <a:fillRect/>
            </a:stretch>
          </p:blipFill>
          <p:spPr>
            <a:xfrm>
              <a:off x="4655575" y="2151059"/>
              <a:ext cx="3857143" cy="4380952"/>
            </a:xfrm>
            <a:prstGeom prst="rect">
              <a:avLst/>
            </a:prstGeom>
          </p:spPr>
        </p:pic>
      </p:grpSp>
    </p:spTree>
    <p:extLst>
      <p:ext uri="{BB962C8B-B14F-4D97-AF65-F5344CB8AC3E}">
        <p14:creationId xmlns:p14="http://schemas.microsoft.com/office/powerpoint/2010/main" val="2235567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E1AF321-EEB8-47F3-A503-38F12E3E0176}"/>
              </a:ext>
            </a:extLst>
          </p:cNvPr>
          <p:cNvGrpSpPr/>
          <p:nvPr/>
        </p:nvGrpSpPr>
        <p:grpSpPr>
          <a:xfrm>
            <a:off x="4136823" y="2707802"/>
            <a:ext cx="4269984" cy="2893472"/>
            <a:chOff x="9601266" y="1596077"/>
            <a:chExt cx="4269984" cy="2893472"/>
          </a:xfrm>
        </p:grpSpPr>
        <p:grpSp>
          <p:nvGrpSpPr>
            <p:cNvPr id="15" name="组合 14">
              <a:extLst>
                <a:ext uri="{FF2B5EF4-FFF2-40B4-BE49-F238E27FC236}">
                  <a16:creationId xmlns:a16="http://schemas.microsoft.com/office/drawing/2014/main" id="{A97FB22A-DBC0-45AC-9BD7-BC428D961BDB}"/>
                </a:ext>
              </a:extLst>
            </p:cNvPr>
            <p:cNvGrpSpPr/>
            <p:nvPr/>
          </p:nvGrpSpPr>
          <p:grpSpPr>
            <a:xfrm>
              <a:off x="9609629" y="1596077"/>
              <a:ext cx="4261621" cy="2893472"/>
              <a:chOff x="4155967" y="2360028"/>
              <a:chExt cx="4261621" cy="2893472"/>
            </a:xfrm>
          </p:grpSpPr>
          <p:grpSp>
            <p:nvGrpSpPr>
              <p:cNvPr id="13" name="组合 12">
                <a:extLst>
                  <a:ext uri="{FF2B5EF4-FFF2-40B4-BE49-F238E27FC236}">
                    <a16:creationId xmlns:a16="http://schemas.microsoft.com/office/drawing/2014/main" id="{78D76FB8-3999-47FA-8609-07314D6948E3}"/>
                  </a:ext>
                </a:extLst>
              </p:cNvPr>
              <p:cNvGrpSpPr/>
              <p:nvPr/>
            </p:nvGrpSpPr>
            <p:grpSpPr>
              <a:xfrm>
                <a:off x="6346421" y="2360028"/>
                <a:ext cx="2071167" cy="2893472"/>
                <a:chOff x="8959868" y="2125789"/>
                <a:chExt cx="2071167" cy="2893472"/>
              </a:xfrm>
            </p:grpSpPr>
            <p:sp>
              <p:nvSpPr>
                <p:cNvPr id="11" name="矩形: 圆角 10">
                  <a:extLst>
                    <a:ext uri="{FF2B5EF4-FFF2-40B4-BE49-F238E27FC236}">
                      <a16:creationId xmlns:a16="http://schemas.microsoft.com/office/drawing/2014/main" id="{1D2DFA6C-D8FA-4117-9B49-46F89BD0E755}"/>
                    </a:ext>
                  </a:extLst>
                </p:cNvPr>
                <p:cNvSpPr/>
                <p:nvPr/>
              </p:nvSpPr>
              <p:spPr>
                <a:xfrm>
                  <a:off x="8959868" y="2166784"/>
                  <a:ext cx="2071167" cy="28524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笔记本电脑">
                  <a:extLst>
                    <a:ext uri="{FF2B5EF4-FFF2-40B4-BE49-F238E27FC236}">
                      <a16:creationId xmlns:a16="http://schemas.microsoft.com/office/drawing/2014/main" id="{981F3F58-7B87-4264-A715-E70393758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8615" y="2125789"/>
                  <a:ext cx="1273675" cy="1273675"/>
                </a:xfrm>
                <a:prstGeom prst="rect">
                  <a:avLst/>
                </a:prstGeom>
              </p:spPr>
            </p:pic>
            <p:sp>
              <p:nvSpPr>
                <p:cNvPr id="12" name="文本框 11">
                  <a:extLst>
                    <a:ext uri="{FF2B5EF4-FFF2-40B4-BE49-F238E27FC236}">
                      <a16:creationId xmlns:a16="http://schemas.microsoft.com/office/drawing/2014/main" id="{B93C1C47-130B-40F5-BAFB-EBEE27407141}"/>
                    </a:ext>
                  </a:extLst>
                </p:cNvPr>
                <p:cNvSpPr txBox="1"/>
                <p:nvPr/>
              </p:nvSpPr>
              <p:spPr>
                <a:xfrm>
                  <a:off x="9026133" y="3336841"/>
                  <a:ext cx="1938636" cy="1477328"/>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运行</a:t>
                  </a:r>
                  <a:r>
                    <a:rPr lang="en-US" altLang="zh-CN" dirty="0">
                      <a:solidFill>
                        <a:schemeClr val="bg1"/>
                      </a:solidFill>
                      <a:latin typeface="微软雅黑" panose="020B0503020204020204" pitchFamily="34" charset="-122"/>
                      <a:ea typeface="微软雅黑" panose="020B0503020204020204" pitchFamily="34" charset="-122"/>
                    </a:rPr>
                    <a:t>ROS</a:t>
                  </a:r>
                  <a:r>
                    <a:rPr lang="zh-CN" altLang="en-US" dirty="0">
                      <a:solidFill>
                        <a:schemeClr val="bg1"/>
                      </a:solidFill>
                      <a:latin typeface="微软雅黑" panose="020B0503020204020204" pitchFamily="34" charset="-122"/>
                      <a:ea typeface="微软雅黑" panose="020B0503020204020204" pitchFamily="34" charset="-122"/>
                    </a:rPr>
                    <a:t>主节点</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en-US" altLang="zh-CN" dirty="0">
                      <a:solidFill>
                        <a:schemeClr val="bg1"/>
                      </a:solidFill>
                      <a:latin typeface="微软雅黑" panose="020B0503020204020204" pitchFamily="34" charset="-122"/>
                      <a:ea typeface="微软雅黑" panose="020B0503020204020204" pitchFamily="34" charset="-122"/>
                    </a:rPr>
                    <a:t>SLAM</a:t>
                  </a:r>
                </a:p>
                <a:p>
                  <a:pPr algn="ctr"/>
                  <a:r>
                    <a:rPr lang="en-US" altLang="zh-CN" dirty="0">
                      <a:solidFill>
                        <a:schemeClr val="bg1"/>
                      </a:solidFill>
                      <a:latin typeface="微软雅黑" panose="020B0503020204020204" pitchFamily="34" charset="-122"/>
                      <a:ea typeface="微软雅黑" panose="020B0503020204020204" pitchFamily="34" charset="-122"/>
                    </a:rPr>
                    <a:t>AMCL</a:t>
                  </a:r>
                  <a:r>
                    <a:rPr lang="zh-CN" altLang="en-US" dirty="0">
                      <a:solidFill>
                        <a:schemeClr val="bg1"/>
                      </a:solidFill>
                      <a:latin typeface="微软雅黑" panose="020B0503020204020204" pitchFamily="34" charset="-122"/>
                      <a:ea typeface="微软雅黑" panose="020B0503020204020204" pitchFamily="34" charset="-122"/>
                    </a:rPr>
                    <a:t>定位</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路径规划</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en-US" altLang="zh-CN" dirty="0" err="1">
                      <a:solidFill>
                        <a:schemeClr val="bg1"/>
                      </a:solidFill>
                      <a:latin typeface="微软雅黑" panose="020B0503020204020204" pitchFamily="34" charset="-122"/>
                      <a:ea typeface="微软雅黑" panose="020B0503020204020204" pitchFamily="34" charset="-122"/>
                    </a:rPr>
                    <a:t>Rviz</a:t>
                  </a:r>
                  <a:r>
                    <a:rPr lang="zh-CN" altLang="en-US" dirty="0">
                      <a:solidFill>
                        <a:schemeClr val="bg1"/>
                      </a:solidFill>
                      <a:latin typeface="微软雅黑" panose="020B0503020204020204" pitchFamily="34" charset="-122"/>
                      <a:ea typeface="微软雅黑" panose="020B0503020204020204" pitchFamily="34" charset="-122"/>
                    </a:rPr>
                    <a:t>可视化</a:t>
                  </a:r>
                </a:p>
              </p:txBody>
            </p:sp>
          </p:grpSp>
          <p:sp>
            <p:nvSpPr>
              <p:cNvPr id="14" name="箭头: 右 13">
                <a:extLst>
                  <a:ext uri="{FF2B5EF4-FFF2-40B4-BE49-F238E27FC236}">
                    <a16:creationId xmlns:a16="http://schemas.microsoft.com/office/drawing/2014/main" id="{B703B24D-F2D1-49D8-9885-C0B132E191C5}"/>
                  </a:ext>
                </a:extLst>
              </p:cNvPr>
              <p:cNvSpPr/>
              <p:nvPr/>
            </p:nvSpPr>
            <p:spPr>
              <a:xfrm>
                <a:off x="4172702" y="3348509"/>
                <a:ext cx="2023679" cy="228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1AD9E89E-ECF2-4F5D-8837-F04C96B7DF23}"/>
                  </a:ext>
                </a:extLst>
              </p:cNvPr>
              <p:cNvSpPr/>
              <p:nvPr/>
            </p:nvSpPr>
            <p:spPr>
              <a:xfrm rot="10800000">
                <a:off x="4155967" y="3784759"/>
                <a:ext cx="2023679" cy="228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76775CE5-A3F2-481A-AA43-DB70FF6AE8E0}"/>
                </a:ext>
              </a:extLst>
            </p:cNvPr>
            <p:cNvSpPr txBox="1"/>
            <p:nvPr/>
          </p:nvSpPr>
          <p:spPr>
            <a:xfrm>
              <a:off x="9601266" y="2296068"/>
              <a:ext cx="194807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网络通讯</a:t>
              </a:r>
            </a:p>
          </p:txBody>
        </p:sp>
        <p:sp>
          <p:nvSpPr>
            <p:cNvPr id="39" name="文本框 38">
              <a:extLst>
                <a:ext uri="{FF2B5EF4-FFF2-40B4-BE49-F238E27FC236}">
                  <a16:creationId xmlns:a16="http://schemas.microsoft.com/office/drawing/2014/main" id="{3D0159A2-39B1-4C0A-9095-4C9712E1BE1F}"/>
                </a:ext>
              </a:extLst>
            </p:cNvPr>
            <p:cNvSpPr txBox="1"/>
            <p:nvPr/>
          </p:nvSpPr>
          <p:spPr>
            <a:xfrm>
              <a:off x="9617643" y="3249408"/>
              <a:ext cx="194807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数据话题共享</a:t>
              </a:r>
            </a:p>
          </p:txBody>
        </p:sp>
      </p:grpSp>
      <p:sp>
        <p:nvSpPr>
          <p:cNvPr id="37" name="矩形 36">
            <a:extLst>
              <a:ext uri="{FF2B5EF4-FFF2-40B4-BE49-F238E27FC236}">
                <a16:creationId xmlns:a16="http://schemas.microsoft.com/office/drawing/2014/main" id="{11A46FEF-F70C-4BF3-841F-648B56897384}"/>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grpSp>
        <p:nvGrpSpPr>
          <p:cNvPr id="9" name="组合 8">
            <a:extLst>
              <a:ext uri="{FF2B5EF4-FFF2-40B4-BE49-F238E27FC236}">
                <a16:creationId xmlns:a16="http://schemas.microsoft.com/office/drawing/2014/main" id="{61722DBF-7F1B-488D-85FB-1BAF2FE05BE6}"/>
              </a:ext>
            </a:extLst>
          </p:cNvPr>
          <p:cNvGrpSpPr/>
          <p:nvPr/>
        </p:nvGrpSpPr>
        <p:grpSpPr>
          <a:xfrm>
            <a:off x="253764" y="1818020"/>
            <a:ext cx="3857143" cy="4714029"/>
            <a:chOff x="4655575" y="1817982"/>
            <a:chExt cx="3857143" cy="4714029"/>
          </a:xfrm>
        </p:grpSpPr>
        <p:sp>
          <p:nvSpPr>
            <p:cNvPr id="5" name="矩形 4">
              <a:extLst>
                <a:ext uri="{FF2B5EF4-FFF2-40B4-BE49-F238E27FC236}">
                  <a16:creationId xmlns:a16="http://schemas.microsoft.com/office/drawing/2014/main" id="{F7C0FF88-E000-4531-B8F1-35D18FBE68EF}"/>
                </a:ext>
              </a:extLst>
            </p:cNvPr>
            <p:cNvSpPr/>
            <p:nvPr/>
          </p:nvSpPr>
          <p:spPr>
            <a:xfrm>
              <a:off x="5228491" y="1817982"/>
              <a:ext cx="2492990" cy="369332"/>
            </a:xfrm>
            <a:prstGeom prst="rect">
              <a:avLst/>
            </a:prstGeom>
            <a:noFill/>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试</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验</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小车硬件系统框图</a:t>
              </a:r>
              <a:endParaRPr lang="zh-CN" altLang="en-US"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89009D6-E370-4E2B-8184-835DC56428EB}"/>
                </a:ext>
              </a:extLst>
            </p:cNvPr>
            <p:cNvPicPr>
              <a:picLocks noChangeAspect="1"/>
            </p:cNvPicPr>
            <p:nvPr/>
          </p:nvPicPr>
          <p:blipFill>
            <a:blip r:embed="rId5"/>
            <a:stretch>
              <a:fillRect/>
            </a:stretch>
          </p:blipFill>
          <p:spPr>
            <a:xfrm>
              <a:off x="4655575" y="2151059"/>
              <a:ext cx="3857143" cy="4380952"/>
            </a:xfrm>
            <a:prstGeom prst="rect">
              <a:avLst/>
            </a:prstGeom>
          </p:spPr>
        </p:pic>
      </p:grpSp>
      <p:sp>
        <p:nvSpPr>
          <p:cNvPr id="36" name="矩形 35">
            <a:extLst>
              <a:ext uri="{FF2B5EF4-FFF2-40B4-BE49-F238E27FC236}">
                <a16:creationId xmlns:a16="http://schemas.microsoft.com/office/drawing/2014/main" id="{CE9A9269-8440-47A6-B4F9-7694ACB731FD}"/>
              </a:ext>
            </a:extLst>
          </p:cNvPr>
          <p:cNvSpPr/>
          <p:nvPr/>
        </p:nvSpPr>
        <p:spPr>
          <a:xfrm>
            <a:off x="1933858" y="3774507"/>
            <a:ext cx="2170253" cy="58477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676BC2-A8BE-4563-B18E-40EAD68AFF1A}"/>
              </a:ext>
            </a:extLst>
          </p:cNvPr>
          <p:cNvSpPr txBox="1"/>
          <p:nvPr/>
        </p:nvSpPr>
        <p:spPr>
          <a:xfrm>
            <a:off x="4326308" y="5409008"/>
            <a:ext cx="4122792"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树莓派的任务：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驱动云台舵机；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采集激光雷达和</a:t>
            </a:r>
            <a:r>
              <a:rPr lang="en-US" altLang="zh-CN" dirty="0">
                <a:latin typeface="微软雅黑" panose="020B0503020204020204" pitchFamily="34" charset="-122"/>
                <a:ea typeface="微软雅黑" panose="020B0503020204020204" pitchFamily="34" charset="-122"/>
              </a:rPr>
              <a:t>IMU</a:t>
            </a:r>
            <a:r>
              <a:rPr lang="zh-CN" altLang="en-US" dirty="0">
                <a:latin typeface="微软雅黑" panose="020B0503020204020204" pitchFamily="34" charset="-122"/>
                <a:ea typeface="微软雅黑" panose="020B0503020204020204" pitchFamily="34" charset="-122"/>
              </a:rPr>
              <a:t>的数据；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作为与</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和下位机通讯的平台；</a:t>
            </a:r>
          </a:p>
        </p:txBody>
      </p:sp>
    </p:spTree>
    <p:extLst>
      <p:ext uri="{BB962C8B-B14F-4D97-AF65-F5344CB8AC3E}">
        <p14:creationId xmlns:p14="http://schemas.microsoft.com/office/powerpoint/2010/main" val="3181323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11A46FEF-F70C-4BF3-841F-648B56897384}"/>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grpSp>
        <p:nvGrpSpPr>
          <p:cNvPr id="9" name="组合 8">
            <a:extLst>
              <a:ext uri="{FF2B5EF4-FFF2-40B4-BE49-F238E27FC236}">
                <a16:creationId xmlns:a16="http://schemas.microsoft.com/office/drawing/2014/main" id="{61722DBF-7F1B-488D-85FB-1BAF2FE05BE6}"/>
              </a:ext>
            </a:extLst>
          </p:cNvPr>
          <p:cNvGrpSpPr/>
          <p:nvPr/>
        </p:nvGrpSpPr>
        <p:grpSpPr>
          <a:xfrm>
            <a:off x="253764" y="1818020"/>
            <a:ext cx="3857143" cy="4714029"/>
            <a:chOff x="4655575" y="1817982"/>
            <a:chExt cx="3857143" cy="4714029"/>
          </a:xfrm>
        </p:grpSpPr>
        <p:sp>
          <p:nvSpPr>
            <p:cNvPr id="5" name="矩形 4">
              <a:extLst>
                <a:ext uri="{FF2B5EF4-FFF2-40B4-BE49-F238E27FC236}">
                  <a16:creationId xmlns:a16="http://schemas.microsoft.com/office/drawing/2014/main" id="{F7C0FF88-E000-4531-B8F1-35D18FBE68EF}"/>
                </a:ext>
              </a:extLst>
            </p:cNvPr>
            <p:cNvSpPr/>
            <p:nvPr/>
          </p:nvSpPr>
          <p:spPr>
            <a:xfrm>
              <a:off x="5228491" y="1817982"/>
              <a:ext cx="2492990" cy="369332"/>
            </a:xfrm>
            <a:prstGeom prst="rect">
              <a:avLst/>
            </a:prstGeom>
            <a:noFill/>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试</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验</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小车硬件系统框图</a:t>
              </a:r>
              <a:endParaRPr lang="zh-CN" altLang="en-US"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89009D6-E370-4E2B-8184-835DC56428EB}"/>
                </a:ext>
              </a:extLst>
            </p:cNvPr>
            <p:cNvPicPr>
              <a:picLocks noChangeAspect="1"/>
            </p:cNvPicPr>
            <p:nvPr/>
          </p:nvPicPr>
          <p:blipFill>
            <a:blip r:embed="rId3"/>
            <a:stretch>
              <a:fillRect/>
            </a:stretch>
          </p:blipFill>
          <p:spPr>
            <a:xfrm>
              <a:off x="4655575" y="2151059"/>
              <a:ext cx="3857143" cy="4380952"/>
            </a:xfrm>
            <a:prstGeom prst="rect">
              <a:avLst/>
            </a:prstGeom>
          </p:spPr>
        </p:pic>
      </p:grpSp>
      <p:grpSp>
        <p:nvGrpSpPr>
          <p:cNvPr id="27" name="组合 26">
            <a:extLst>
              <a:ext uri="{FF2B5EF4-FFF2-40B4-BE49-F238E27FC236}">
                <a16:creationId xmlns:a16="http://schemas.microsoft.com/office/drawing/2014/main" id="{B9E6DE37-CAE2-4175-B854-AC7F7BDDC4AA}"/>
              </a:ext>
            </a:extLst>
          </p:cNvPr>
          <p:cNvGrpSpPr/>
          <p:nvPr/>
        </p:nvGrpSpPr>
        <p:grpSpPr>
          <a:xfrm>
            <a:off x="1933858" y="1615992"/>
            <a:ext cx="6867389" cy="4986473"/>
            <a:chOff x="-2284533" y="1693054"/>
            <a:chExt cx="6867389" cy="4986473"/>
          </a:xfrm>
        </p:grpSpPr>
        <p:sp>
          <p:nvSpPr>
            <p:cNvPr id="30" name="矩形 29">
              <a:extLst>
                <a:ext uri="{FF2B5EF4-FFF2-40B4-BE49-F238E27FC236}">
                  <a16:creationId xmlns:a16="http://schemas.microsoft.com/office/drawing/2014/main" id="{BC7A4193-4909-4026-B36C-B81F0F0BC351}"/>
                </a:ext>
              </a:extLst>
            </p:cNvPr>
            <p:cNvSpPr/>
            <p:nvPr/>
          </p:nvSpPr>
          <p:spPr>
            <a:xfrm>
              <a:off x="283796" y="1693054"/>
              <a:ext cx="4299060" cy="49864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a:extLst>
                <a:ext uri="{FF2B5EF4-FFF2-40B4-BE49-F238E27FC236}">
                  <a16:creationId xmlns:a16="http://schemas.microsoft.com/office/drawing/2014/main" id="{8D823C32-F0C2-4312-8073-979D81B3DBB3}"/>
                </a:ext>
              </a:extLst>
            </p:cNvPr>
            <p:cNvGrpSpPr/>
            <p:nvPr/>
          </p:nvGrpSpPr>
          <p:grpSpPr>
            <a:xfrm>
              <a:off x="-113228" y="1785387"/>
              <a:ext cx="4606016" cy="4850263"/>
              <a:chOff x="-71787" y="1785387"/>
              <a:chExt cx="4606016" cy="4850263"/>
            </a:xfrm>
          </p:grpSpPr>
          <p:grpSp>
            <p:nvGrpSpPr>
              <p:cNvPr id="31" name="组合 30">
                <a:extLst>
                  <a:ext uri="{FF2B5EF4-FFF2-40B4-BE49-F238E27FC236}">
                    <a16:creationId xmlns:a16="http://schemas.microsoft.com/office/drawing/2014/main" id="{DAC7532C-74E0-425B-B6A4-C2CCAD5AAB86}"/>
                  </a:ext>
                </a:extLst>
              </p:cNvPr>
              <p:cNvGrpSpPr/>
              <p:nvPr/>
            </p:nvGrpSpPr>
            <p:grpSpPr>
              <a:xfrm>
                <a:off x="-71787" y="1785388"/>
                <a:ext cx="4606016" cy="4850262"/>
                <a:chOff x="-71787" y="1785388"/>
                <a:chExt cx="4606016" cy="4850262"/>
              </a:xfrm>
            </p:grpSpPr>
            <p:pic>
              <p:nvPicPr>
                <p:cNvPr id="33" name="图片 32">
                  <a:extLst>
                    <a:ext uri="{FF2B5EF4-FFF2-40B4-BE49-F238E27FC236}">
                      <a16:creationId xmlns:a16="http://schemas.microsoft.com/office/drawing/2014/main" id="{2D5F95C5-43A5-44E8-B487-651C0E325EF7}"/>
                    </a:ext>
                  </a:extLst>
                </p:cNvPr>
                <p:cNvPicPr>
                  <a:picLocks noChangeAspect="1"/>
                </p:cNvPicPr>
                <p:nvPr/>
              </p:nvPicPr>
              <p:blipFill rotWithShape="1">
                <a:blip r:embed="rId4"/>
                <a:srcRect r="4460"/>
                <a:stretch/>
              </p:blipFill>
              <p:spPr>
                <a:xfrm>
                  <a:off x="417124" y="1785388"/>
                  <a:ext cx="4117105" cy="4850262"/>
                </a:xfrm>
                <a:prstGeom prst="rect">
                  <a:avLst/>
                </a:prstGeom>
              </p:spPr>
            </p:pic>
            <p:sp>
              <p:nvSpPr>
                <p:cNvPr id="34" name="箭头: 右 33">
                  <a:extLst>
                    <a:ext uri="{FF2B5EF4-FFF2-40B4-BE49-F238E27FC236}">
                      <a16:creationId xmlns:a16="http://schemas.microsoft.com/office/drawing/2014/main" id="{6C97F30A-323B-4A76-BE63-5870EA7945DE}"/>
                    </a:ext>
                  </a:extLst>
                </p:cNvPr>
                <p:cNvSpPr/>
                <p:nvPr/>
              </p:nvSpPr>
              <p:spPr>
                <a:xfrm>
                  <a:off x="-71787" y="4831181"/>
                  <a:ext cx="403786" cy="26447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矩形 31">
                <a:extLst>
                  <a:ext uri="{FF2B5EF4-FFF2-40B4-BE49-F238E27FC236}">
                    <a16:creationId xmlns:a16="http://schemas.microsoft.com/office/drawing/2014/main" id="{FBA85CD2-B2AA-4870-862C-284E99ADC6C8}"/>
                  </a:ext>
                </a:extLst>
              </p:cNvPr>
              <p:cNvSpPr/>
              <p:nvPr/>
            </p:nvSpPr>
            <p:spPr>
              <a:xfrm>
                <a:off x="1330414" y="1785387"/>
                <a:ext cx="2051011"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Arduino</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程序结构</a:t>
                </a:r>
                <a:endParaRPr lang="zh-CN" altLang="en-US" b="1" dirty="0">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FDB7AAAF-C359-4D78-8D3E-DF471FFF5432}"/>
                </a:ext>
              </a:extLst>
            </p:cNvPr>
            <p:cNvSpPr/>
            <p:nvPr/>
          </p:nvSpPr>
          <p:spPr>
            <a:xfrm>
              <a:off x="-2284533" y="4637893"/>
              <a:ext cx="2170253" cy="65065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52463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65173B8-C2FF-4698-94F6-A5B6AA724308}"/>
              </a:ext>
            </a:extLst>
          </p:cNvPr>
          <p:cNvSpPr/>
          <p:nvPr/>
        </p:nvSpPr>
        <p:spPr>
          <a:xfrm>
            <a:off x="5016375" y="6010798"/>
            <a:ext cx="3467616" cy="338554"/>
          </a:xfrm>
          <a:prstGeom prst="rect">
            <a:avLst/>
          </a:prstGeom>
        </p:spPr>
        <p:txBody>
          <a:bodyPr wrap="none">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融合算法大大提高了推测位姿的精度</a:t>
            </a:r>
          </a:p>
        </p:txBody>
      </p:sp>
      <p:pic>
        <p:nvPicPr>
          <p:cNvPr id="3" name="融合定位2_加速版">
            <a:hlinkClick r:id="" action="ppaction://media"/>
            <a:extLst>
              <a:ext uri="{FF2B5EF4-FFF2-40B4-BE49-F238E27FC236}">
                <a16:creationId xmlns:a16="http://schemas.microsoft.com/office/drawing/2014/main" id="{8C94375A-69AE-4AAB-BF3A-A82B7E003A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414" y="3336107"/>
            <a:ext cx="4397409" cy="3298057"/>
          </a:xfrm>
          <a:prstGeom prst="rect">
            <a:avLst/>
          </a:prstGeom>
        </p:spPr>
      </p:pic>
      <p:sp>
        <p:nvSpPr>
          <p:cNvPr id="2" name="内容占位符 1">
            <a:extLst>
              <a:ext uri="{FF2B5EF4-FFF2-40B4-BE49-F238E27FC236}">
                <a16:creationId xmlns:a16="http://schemas.microsoft.com/office/drawing/2014/main" id="{4F05E1AF-A068-400C-B090-460ADBC10DBE}"/>
              </a:ext>
            </a:extLst>
          </p:cNvPr>
          <p:cNvSpPr>
            <a:spLocks noGrp="1"/>
          </p:cNvSpPr>
          <p:nvPr>
            <p:ph sz="quarter" idx="10"/>
          </p:nvPr>
        </p:nvSpPr>
        <p:spPr>
          <a:xfrm>
            <a:off x="167135" y="1563296"/>
            <a:ext cx="8489955" cy="723760"/>
          </a:xfrm>
        </p:spPr>
        <p:txBody>
          <a:bodyPr>
            <a:noAutofit/>
          </a:bodyPr>
          <a:lstStyle/>
          <a:p>
            <a:pPr marL="342900" indent="-342900">
              <a:buFont typeface="Wingdings" panose="05000000000000000000" pitchFamily="2" charset="2"/>
              <a:buChar char="Ø"/>
            </a:pPr>
            <a:r>
              <a:rPr lang="en-US" altLang="zh-CN" sz="2400" b="1" dirty="0">
                <a:cs typeface="Times New Roman" panose="02020603050405020304" pitchFamily="18" charset="0"/>
              </a:rPr>
              <a:t>IMU+</a:t>
            </a:r>
            <a:r>
              <a:rPr lang="zh-CN" altLang="en-US" sz="2400" b="1" dirty="0">
                <a:cs typeface="Times New Roman" panose="02020603050405020304" pitchFamily="18" charset="0"/>
              </a:rPr>
              <a:t>编码器</a:t>
            </a:r>
            <a:r>
              <a:rPr lang="en-US" altLang="zh-CN" sz="2400" b="1" dirty="0">
                <a:cs typeface="Times New Roman" panose="02020603050405020304" pitchFamily="18" charset="0"/>
              </a:rPr>
              <a:t>+</a:t>
            </a:r>
            <a:r>
              <a:rPr lang="zh-CN" altLang="en-US" sz="2400" b="1" dirty="0">
                <a:cs typeface="Times New Roman" panose="02020603050405020304" pitchFamily="18" charset="0"/>
              </a:rPr>
              <a:t>激光雷达的融合定位系统</a:t>
            </a:r>
          </a:p>
        </p:txBody>
      </p:sp>
      <p:sp>
        <p:nvSpPr>
          <p:cNvPr id="22" name="矩形 21">
            <a:extLst>
              <a:ext uri="{FF2B5EF4-FFF2-40B4-BE49-F238E27FC236}">
                <a16:creationId xmlns:a16="http://schemas.microsoft.com/office/drawing/2014/main" id="{8E0960DF-2BFE-45A0-B708-D94627929CF6}"/>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sp>
        <p:nvSpPr>
          <p:cNvPr id="9" name="矩形 8">
            <a:extLst>
              <a:ext uri="{FF2B5EF4-FFF2-40B4-BE49-F238E27FC236}">
                <a16:creationId xmlns:a16="http://schemas.microsoft.com/office/drawing/2014/main" id="{9DD221F9-EF96-4E24-A490-5A3B73B478B8}"/>
              </a:ext>
            </a:extLst>
          </p:cNvPr>
          <p:cNvSpPr/>
          <p:nvPr/>
        </p:nvSpPr>
        <p:spPr>
          <a:xfrm>
            <a:off x="355819" y="2054498"/>
            <a:ext cx="8214363" cy="923330"/>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1.  IMU+</a:t>
            </a:r>
            <a:r>
              <a:rPr lang="zh-CN" altLang="en-US" b="1" dirty="0">
                <a:latin typeface="微软雅黑" panose="020B0503020204020204" pitchFamily="34" charset="-122"/>
                <a:ea typeface="微软雅黑" panose="020B0503020204020204" pitchFamily="34" charset="-122"/>
              </a:rPr>
              <a:t>编码器数据融合位姿推测</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采用扩展卡尔曼滤波，通过在不同运动情况下赋予编码器和</a:t>
            </a:r>
            <a:r>
              <a:rPr lang="en-US" altLang="zh-CN" dirty="0">
                <a:latin typeface="微软雅黑" panose="020B0503020204020204" pitchFamily="34" charset="-122"/>
                <a:ea typeface="微软雅黑" panose="020B0503020204020204" pitchFamily="34" charset="-122"/>
              </a:rPr>
              <a:t>IMU</a:t>
            </a:r>
            <a:r>
              <a:rPr lang="zh-CN" altLang="en-US" dirty="0">
                <a:latin typeface="微软雅黑" panose="020B0503020204020204" pitchFamily="34" charset="-122"/>
                <a:ea typeface="微软雅黑" panose="020B0503020204020204" pitchFamily="34" charset="-122"/>
              </a:rPr>
              <a:t>测量值不同的协方差，利用前一时刻的估计值和现时刻的测量值来对机器人位置进行最优估计。</a:t>
            </a:r>
            <a:endParaRPr lang="en-US" altLang="zh-CN"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38D076E3-6B0D-4B31-AA3B-6EA14E351AD3}"/>
              </a:ext>
            </a:extLst>
          </p:cNvPr>
          <p:cNvGrpSpPr/>
          <p:nvPr/>
        </p:nvGrpSpPr>
        <p:grpSpPr>
          <a:xfrm>
            <a:off x="452463" y="2981208"/>
            <a:ext cx="8310537" cy="2003927"/>
            <a:chOff x="653772" y="2670306"/>
            <a:chExt cx="8310537" cy="2003927"/>
          </a:xfrm>
        </p:grpSpPr>
        <p:sp>
          <p:nvSpPr>
            <p:cNvPr id="5" name="文本框 4">
              <a:extLst>
                <a:ext uri="{FF2B5EF4-FFF2-40B4-BE49-F238E27FC236}">
                  <a16:creationId xmlns:a16="http://schemas.microsoft.com/office/drawing/2014/main" id="{B6B1B355-75F5-4599-8D36-6A6E616187A9}"/>
                </a:ext>
              </a:extLst>
            </p:cNvPr>
            <p:cNvSpPr txBox="1"/>
            <p:nvPr/>
          </p:nvSpPr>
          <p:spPr>
            <a:xfrm>
              <a:off x="5345878" y="3350794"/>
              <a:ext cx="3618431"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实验情景：机器人以最大速度随机运动</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分钟后回到初始位置；</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实验结果：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DD33906-1ACB-4E6F-9DE6-A7EA3F7B4509}"/>
                </a:ext>
              </a:extLst>
            </p:cNvPr>
            <p:cNvSpPr txBox="1"/>
            <p:nvPr/>
          </p:nvSpPr>
          <p:spPr>
            <a:xfrm>
              <a:off x="653772" y="2670306"/>
              <a:ext cx="439740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位姿推测效果对比</a:t>
              </a:r>
            </a:p>
          </p:txBody>
        </p:sp>
      </p:grpSp>
      <p:sp>
        <p:nvSpPr>
          <p:cNvPr id="6" name="矩形 5">
            <a:extLst>
              <a:ext uri="{FF2B5EF4-FFF2-40B4-BE49-F238E27FC236}">
                <a16:creationId xmlns:a16="http://schemas.microsoft.com/office/drawing/2014/main" id="{07647A49-2FB3-432E-82C7-9FFB215155EF}"/>
              </a:ext>
            </a:extLst>
          </p:cNvPr>
          <p:cNvSpPr/>
          <p:nvPr/>
        </p:nvSpPr>
        <p:spPr>
          <a:xfrm>
            <a:off x="428932" y="5596878"/>
            <a:ext cx="4444473" cy="1169551"/>
          </a:xfrm>
          <a:prstGeom prst="rect">
            <a:avLst/>
          </a:prstGeom>
          <a:solidFill>
            <a:schemeClr val="bg1"/>
          </a:solidFill>
        </p:spPr>
        <p:txBody>
          <a:bodyPr wrap="square">
            <a:spAutoFit/>
          </a:bodyPr>
          <a:lstStyle/>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方格边长</a:t>
            </a:r>
            <a:r>
              <a:rPr lang="en-US" altLang="zh-CN" sz="1400" dirty="0">
                <a:latin typeface="微软雅黑" panose="020B0503020204020204" pitchFamily="34" charset="-122"/>
                <a:ea typeface="微软雅黑" panose="020B0503020204020204" pitchFamily="34" charset="-122"/>
              </a:rPr>
              <a:t>1m</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004098"/>
                </a:solidFill>
                <a:latin typeface="微软雅黑" panose="020B0503020204020204" pitchFamily="34" charset="-122"/>
                <a:ea typeface="微软雅黑" panose="020B0503020204020204" pitchFamily="34" charset="-122"/>
              </a:rPr>
              <a:t>蓝色箭头</a:t>
            </a:r>
            <a:r>
              <a:rPr lang="zh-CN" altLang="en-US" sz="1400" dirty="0">
                <a:latin typeface="微软雅黑" panose="020B0503020204020204" pitchFamily="34" charset="-122"/>
                <a:ea typeface="微软雅黑" panose="020B0503020204020204" pitchFamily="34" charset="-122"/>
              </a:rPr>
              <a:t>是</a:t>
            </a:r>
            <a:r>
              <a:rPr lang="en-US" altLang="zh-CN" sz="1400" dirty="0">
                <a:latin typeface="微软雅黑" panose="020B0503020204020204" pitchFamily="34" charset="-122"/>
                <a:ea typeface="微软雅黑" panose="020B0503020204020204" pitchFamily="34" charset="-122"/>
              </a:rPr>
              <a:t>IMU+</a:t>
            </a:r>
            <a:r>
              <a:rPr lang="zh-CN" altLang="en-US" sz="1400" dirty="0">
                <a:latin typeface="微软雅黑" panose="020B0503020204020204" pitchFamily="34" charset="-122"/>
                <a:ea typeface="微软雅黑" panose="020B0503020204020204" pitchFamily="34" charset="-122"/>
              </a:rPr>
              <a:t>编码器数据融合后的推测位姿；</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红色箭头</a:t>
            </a:r>
            <a:r>
              <a:rPr lang="zh-CN" altLang="en-US" sz="1400" dirty="0">
                <a:latin typeface="微软雅黑" panose="020B0503020204020204" pitchFamily="34" charset="-122"/>
                <a:ea typeface="微软雅黑" panose="020B0503020204020204" pitchFamily="34" charset="-122"/>
              </a:rPr>
              <a:t>是仅用编码器数据推算的位姿。</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graphicFrame>
        <p:nvGraphicFramePr>
          <p:cNvPr id="15" name="表格 16">
            <a:extLst>
              <a:ext uri="{FF2B5EF4-FFF2-40B4-BE49-F238E27FC236}">
                <a16:creationId xmlns:a16="http://schemas.microsoft.com/office/drawing/2014/main" id="{8D2A4EC8-F06D-40C4-BC96-2E9807A8F76E}"/>
              </a:ext>
            </a:extLst>
          </p:cNvPr>
          <p:cNvGraphicFramePr>
            <a:graphicFrameLocks noGrp="1"/>
          </p:cNvGraphicFramePr>
          <p:nvPr/>
        </p:nvGraphicFramePr>
        <p:xfrm>
          <a:off x="5107558" y="4299221"/>
          <a:ext cx="3333606" cy="1691640"/>
        </p:xfrm>
        <a:graphic>
          <a:graphicData uri="http://schemas.openxmlformats.org/drawingml/2006/table">
            <a:tbl>
              <a:tblPr firstRow="1" bandRow="1">
                <a:tableStyleId>{5C22544A-7EE6-4342-B048-85BDC9FD1C3A}</a:tableStyleId>
              </a:tblPr>
              <a:tblGrid>
                <a:gridCol w="824980">
                  <a:extLst>
                    <a:ext uri="{9D8B030D-6E8A-4147-A177-3AD203B41FA5}">
                      <a16:colId xmlns:a16="http://schemas.microsoft.com/office/drawing/2014/main" val="1834788454"/>
                    </a:ext>
                  </a:extLst>
                </a:gridCol>
                <a:gridCol w="1420009">
                  <a:extLst>
                    <a:ext uri="{9D8B030D-6E8A-4147-A177-3AD203B41FA5}">
                      <a16:colId xmlns:a16="http://schemas.microsoft.com/office/drawing/2014/main" val="4090886554"/>
                    </a:ext>
                  </a:extLst>
                </a:gridCol>
                <a:gridCol w="1088617">
                  <a:extLst>
                    <a:ext uri="{9D8B030D-6E8A-4147-A177-3AD203B41FA5}">
                      <a16:colId xmlns:a16="http://schemas.microsoft.com/office/drawing/2014/main" val="1866008455"/>
                    </a:ext>
                  </a:extLst>
                </a:gridCol>
              </a:tblGrid>
              <a:tr h="370840">
                <a:tc>
                  <a:txBody>
                    <a:bodyPr/>
                    <a:lstStyle/>
                    <a:p>
                      <a:pPr lvl="0" algn="ctr" fontAlgn="ctr">
                        <a:lnSpc>
                          <a:spcPct val="100000"/>
                        </a:lnSpc>
                      </a:pPr>
                      <a:r>
                        <a:rPr lang="zh-CN" altLang="en-US" sz="1600" dirty="0">
                          <a:solidFill>
                            <a:schemeClr val="bg1"/>
                          </a:solidFill>
                          <a:latin typeface="微软雅黑" panose="020B0503020204020204" pitchFamily="34" charset="-122"/>
                          <a:ea typeface="微软雅黑" panose="020B0503020204020204" pitchFamily="34" charset="-122"/>
                        </a:rPr>
                        <a:t>位姿推测误差</a:t>
                      </a:r>
                    </a:p>
                  </a:txBody>
                  <a:tcPr anchor="ctr"/>
                </a:tc>
                <a:tc>
                  <a:txBody>
                    <a:bodyPr/>
                    <a:lstStyle/>
                    <a:p>
                      <a:pPr lvl="0" algn="ctr" fontAlgn="ctr">
                        <a:lnSpc>
                          <a:spcPct val="100000"/>
                        </a:lnSpc>
                      </a:pPr>
                      <a:r>
                        <a:rPr lang="en-US" altLang="zh-CN" sz="1600" dirty="0">
                          <a:solidFill>
                            <a:schemeClr val="bg1"/>
                          </a:solidFill>
                          <a:latin typeface="微软雅黑" panose="020B0503020204020204" pitchFamily="34" charset="-122"/>
                          <a:ea typeface="微软雅黑" panose="020B0503020204020204" pitchFamily="34" charset="-122"/>
                        </a:rPr>
                        <a:t>IMU+</a:t>
                      </a:r>
                      <a:r>
                        <a:rPr lang="zh-CN" altLang="en-US" sz="1600" dirty="0">
                          <a:solidFill>
                            <a:schemeClr val="bg1"/>
                          </a:solidFill>
                          <a:latin typeface="微软雅黑" panose="020B0503020204020204" pitchFamily="34" charset="-122"/>
                          <a:ea typeface="微软雅黑" panose="020B0503020204020204" pitchFamily="34" charset="-122"/>
                        </a:rPr>
                        <a:t>编码器</a:t>
                      </a:r>
                    </a:p>
                  </a:txBody>
                  <a:tcPr anchor="ctr"/>
                </a:tc>
                <a:tc>
                  <a:txBody>
                    <a:bodyPr/>
                    <a:lstStyle/>
                    <a:p>
                      <a:pPr lvl="0" algn="ctr" fontAlgn="ctr">
                        <a:lnSpc>
                          <a:spcPct val="100000"/>
                        </a:lnSpc>
                      </a:pPr>
                      <a:r>
                        <a:rPr lang="zh-CN" altLang="en-US" sz="1600" dirty="0">
                          <a:solidFill>
                            <a:schemeClr val="bg1"/>
                          </a:solidFill>
                          <a:latin typeface="微软雅黑" panose="020B0503020204020204" pitchFamily="34" charset="-122"/>
                          <a:ea typeface="微软雅黑" panose="020B0503020204020204" pitchFamily="34" charset="-122"/>
                        </a:rPr>
                        <a:t>编码器</a:t>
                      </a:r>
                    </a:p>
                  </a:txBody>
                  <a:tcPr anchor="ctr"/>
                </a:tc>
                <a:extLst>
                  <a:ext uri="{0D108BD9-81ED-4DB2-BD59-A6C34878D82A}">
                    <a16:rowId xmlns:a16="http://schemas.microsoft.com/office/drawing/2014/main" val="112242712"/>
                  </a:ext>
                </a:extLst>
              </a:tr>
              <a:tr h="370840">
                <a:tc>
                  <a:txBody>
                    <a:bodyPr/>
                    <a:lstStyle/>
                    <a:p>
                      <a:pPr lvl="0" algn="ctr" fontAlgn="ctr">
                        <a:lnSpc>
                          <a:spcPct val="100000"/>
                        </a:lnSpc>
                      </a:pP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方向</a:t>
                      </a:r>
                    </a:p>
                  </a:txBody>
                  <a:tcPr anchor="ctr">
                    <a:solidFill>
                      <a:srgbClr val="004098"/>
                    </a:solidFill>
                  </a:tcP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1cm</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3cm</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57278498"/>
                  </a:ext>
                </a:extLst>
              </a:tr>
              <a:tr h="370840">
                <a:tc>
                  <a:txBody>
                    <a:bodyPr/>
                    <a:lstStyle/>
                    <a:p>
                      <a:pPr lvl="0" algn="ctr" fontAlgn="ctr">
                        <a:lnSpc>
                          <a:spcPct val="100000"/>
                        </a:lnSpc>
                      </a:pPr>
                      <a:r>
                        <a:rPr lang="en-US" altLang="zh-CN" sz="1600" dirty="0">
                          <a:solidFill>
                            <a:schemeClr val="bg1"/>
                          </a:solidFill>
                          <a:latin typeface="微软雅黑" panose="020B0503020204020204" pitchFamily="34" charset="-122"/>
                          <a:ea typeface="微软雅黑" panose="020B0503020204020204" pitchFamily="34" charset="-122"/>
                        </a:rPr>
                        <a:t>Y</a:t>
                      </a:r>
                      <a:r>
                        <a:rPr lang="zh-CN" altLang="en-US" sz="1600" dirty="0">
                          <a:solidFill>
                            <a:schemeClr val="bg1"/>
                          </a:solidFill>
                          <a:latin typeface="微软雅黑" panose="020B0503020204020204" pitchFamily="34" charset="-122"/>
                          <a:ea typeface="微软雅黑" panose="020B0503020204020204" pitchFamily="34" charset="-122"/>
                        </a:rPr>
                        <a:t>方向</a:t>
                      </a:r>
                    </a:p>
                  </a:txBody>
                  <a:tcPr anchor="ctr">
                    <a:solidFill>
                      <a:srgbClr val="004098"/>
                    </a:solidFill>
                  </a:tcP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1cm</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60cm</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63617045"/>
                  </a:ext>
                </a:extLst>
              </a:tr>
              <a:tr h="370840">
                <a:tc>
                  <a:txBody>
                    <a:bodyPr/>
                    <a:lstStyle/>
                    <a:p>
                      <a:pPr lvl="0" algn="ctr" fontAlgn="ctr">
                        <a:lnSpc>
                          <a:spcPct val="100000"/>
                        </a:lnSpc>
                      </a:pPr>
                      <a:r>
                        <a:rPr lang="zh-CN" altLang="en-US" sz="1600" dirty="0">
                          <a:solidFill>
                            <a:schemeClr val="bg1"/>
                          </a:solidFill>
                          <a:latin typeface="微软雅黑" panose="020B0503020204020204" pitchFamily="34" charset="-122"/>
                          <a:ea typeface="微软雅黑" panose="020B0503020204020204" pitchFamily="34" charset="-122"/>
                        </a:rPr>
                        <a:t>角度</a:t>
                      </a:r>
                    </a:p>
                  </a:txBody>
                  <a:tcPr anchor="ctr">
                    <a:solidFill>
                      <a:srgbClr val="004098"/>
                    </a:solidFill>
                  </a:tcP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lvl="0" algn="ctr" fontAlgn="ctr">
                        <a:lnSpc>
                          <a:spcPct val="100000"/>
                        </a:lnSpc>
                      </a:pPr>
                      <a:r>
                        <a:rPr lang="en-US" altLang="zh-CN" sz="1600" dirty="0">
                          <a:latin typeface="微软雅黑" panose="020B0503020204020204" pitchFamily="34" charset="-122"/>
                          <a:ea typeface="微软雅黑" panose="020B0503020204020204" pitchFamily="34" charset="-122"/>
                        </a:rPr>
                        <a:t>45°</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622875686"/>
                  </a:ext>
                </a:extLst>
              </a:tr>
            </a:tbl>
          </a:graphicData>
        </a:graphic>
      </p:graphicFrame>
    </p:spTree>
    <p:extLst>
      <p:ext uri="{BB962C8B-B14F-4D97-AF65-F5344CB8AC3E}">
        <p14:creationId xmlns:p14="http://schemas.microsoft.com/office/powerpoint/2010/main" val="1465069538"/>
      </p:ext>
    </p:extLst>
  </p:cSld>
  <p:clrMapOvr>
    <a:masterClrMapping/>
  </p:clrMapOvr>
  <p:timing>
    <p:tnLst>
      <p:par>
        <p:cTn id="1" dur="indefinite" restart="never" nodeType="tmRoot">
          <p:childTnLst>
            <p:video>
              <p:cMediaNode vol="80000">
                <p:cTn id="2" repeatCount="3000"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8135ADAD-18C9-4305-9D25-3B5897048F39}"/>
              </a:ext>
            </a:extLst>
          </p:cNvPr>
          <p:cNvGrpSpPr/>
          <p:nvPr/>
        </p:nvGrpSpPr>
        <p:grpSpPr>
          <a:xfrm>
            <a:off x="4849460" y="2982995"/>
            <a:ext cx="4103076" cy="3596031"/>
            <a:chOff x="5147866" y="3170270"/>
            <a:chExt cx="4103076" cy="3596031"/>
          </a:xfrm>
        </p:grpSpPr>
        <p:grpSp>
          <p:nvGrpSpPr>
            <p:cNvPr id="36" name="组合 35">
              <a:extLst>
                <a:ext uri="{FF2B5EF4-FFF2-40B4-BE49-F238E27FC236}">
                  <a16:creationId xmlns:a16="http://schemas.microsoft.com/office/drawing/2014/main" id="{1921F1BE-55C9-4D5A-984F-0924CE56939E}"/>
                </a:ext>
              </a:extLst>
            </p:cNvPr>
            <p:cNvGrpSpPr/>
            <p:nvPr/>
          </p:nvGrpSpPr>
          <p:grpSpPr>
            <a:xfrm>
              <a:off x="5171811" y="3170270"/>
              <a:ext cx="4079131" cy="3596031"/>
              <a:chOff x="5171811" y="3170270"/>
              <a:chExt cx="4079131" cy="3596031"/>
            </a:xfrm>
          </p:grpSpPr>
          <p:grpSp>
            <p:nvGrpSpPr>
              <p:cNvPr id="32" name="组合 31">
                <a:extLst>
                  <a:ext uri="{FF2B5EF4-FFF2-40B4-BE49-F238E27FC236}">
                    <a16:creationId xmlns:a16="http://schemas.microsoft.com/office/drawing/2014/main" id="{D0F10400-7F39-4AC6-AEAB-149E3F0E3AFE}"/>
                  </a:ext>
                </a:extLst>
              </p:cNvPr>
              <p:cNvGrpSpPr/>
              <p:nvPr/>
            </p:nvGrpSpPr>
            <p:grpSpPr>
              <a:xfrm>
                <a:off x="5171811" y="3571231"/>
                <a:ext cx="3863006" cy="3195070"/>
                <a:chOff x="5135713" y="3571231"/>
                <a:chExt cx="3898112" cy="3195070"/>
              </a:xfrm>
            </p:grpSpPr>
            <p:pic>
              <p:nvPicPr>
                <p:cNvPr id="13" name="图片 12">
                  <a:extLst>
                    <a:ext uri="{FF2B5EF4-FFF2-40B4-BE49-F238E27FC236}">
                      <a16:creationId xmlns:a16="http://schemas.microsoft.com/office/drawing/2014/main" id="{728E2DA1-9B5B-4B89-AEFA-31D9ED246ED6}"/>
                    </a:ext>
                  </a:extLst>
                </p:cNvPr>
                <p:cNvPicPr>
                  <a:picLocks noChangeAspect="1"/>
                </p:cNvPicPr>
                <p:nvPr/>
              </p:nvPicPr>
              <p:blipFill rotWithShape="1">
                <a:blip r:embed="rId3"/>
                <a:srcRect r="17845"/>
                <a:stretch/>
              </p:blipFill>
              <p:spPr>
                <a:xfrm>
                  <a:off x="5135713" y="3571231"/>
                  <a:ext cx="3898112" cy="3195070"/>
                </a:xfrm>
                <a:prstGeom prst="rect">
                  <a:avLst/>
                </a:prstGeom>
              </p:spPr>
            </p:pic>
            <p:sp>
              <p:nvSpPr>
                <p:cNvPr id="30" name="矩形 29">
                  <a:extLst>
                    <a:ext uri="{FF2B5EF4-FFF2-40B4-BE49-F238E27FC236}">
                      <a16:creationId xmlns:a16="http://schemas.microsoft.com/office/drawing/2014/main" id="{DEDA380C-0672-48C5-8C30-FCAFAD06C5D4}"/>
                    </a:ext>
                  </a:extLst>
                </p:cNvPr>
                <p:cNvSpPr/>
                <p:nvPr/>
              </p:nvSpPr>
              <p:spPr>
                <a:xfrm>
                  <a:off x="6686816" y="4922249"/>
                  <a:ext cx="1832975" cy="521643"/>
                </a:xfrm>
                <a:prstGeom prst="rect">
                  <a:avLst/>
                </a:prstGeom>
                <a:noFill/>
                <a:ln w="19050">
                  <a:solidFill>
                    <a:srgbClr val="00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57207F3-776F-430E-9404-337A9E28C297}"/>
                    </a:ext>
                  </a:extLst>
                </p:cNvPr>
                <p:cNvSpPr/>
                <p:nvPr/>
              </p:nvSpPr>
              <p:spPr>
                <a:xfrm>
                  <a:off x="6693224" y="4013507"/>
                  <a:ext cx="1832976" cy="521642"/>
                </a:xfrm>
                <a:prstGeom prst="rect">
                  <a:avLst/>
                </a:prstGeom>
                <a:noFill/>
                <a:ln w="19050">
                  <a:solidFill>
                    <a:srgbClr val="00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C0AE5228-11CF-412B-8276-AF5563D5EB1D}"/>
                  </a:ext>
                </a:extLst>
              </p:cNvPr>
              <p:cNvSpPr txBox="1"/>
              <p:nvPr/>
            </p:nvSpPr>
            <p:spPr>
              <a:xfrm>
                <a:off x="6196002" y="3170270"/>
                <a:ext cx="150541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坐标变换树</a:t>
                </a:r>
              </a:p>
            </p:txBody>
          </p:sp>
          <p:sp>
            <p:nvSpPr>
              <p:cNvPr id="34" name="文本框 33">
                <a:extLst>
                  <a:ext uri="{FF2B5EF4-FFF2-40B4-BE49-F238E27FC236}">
                    <a16:creationId xmlns:a16="http://schemas.microsoft.com/office/drawing/2014/main" id="{92D78AB6-F7B7-4562-8F98-1BB3ADC0F2E4}"/>
                  </a:ext>
                </a:extLst>
              </p:cNvPr>
              <p:cNvSpPr txBox="1"/>
              <p:nvPr/>
            </p:nvSpPr>
            <p:spPr>
              <a:xfrm>
                <a:off x="8472954" y="4876378"/>
                <a:ext cx="758283"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位姿推测</a:t>
                </a:r>
              </a:p>
            </p:txBody>
          </p:sp>
          <p:sp>
            <p:nvSpPr>
              <p:cNvPr id="35" name="文本框 34">
                <a:extLst>
                  <a:ext uri="{FF2B5EF4-FFF2-40B4-BE49-F238E27FC236}">
                    <a16:creationId xmlns:a16="http://schemas.microsoft.com/office/drawing/2014/main" id="{2F8AE5F6-753D-4A55-B9F4-B717BA38F564}"/>
                  </a:ext>
                </a:extLst>
              </p:cNvPr>
              <p:cNvSpPr txBox="1"/>
              <p:nvPr/>
            </p:nvSpPr>
            <p:spPr>
              <a:xfrm>
                <a:off x="8492659" y="3986552"/>
                <a:ext cx="758283"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扫描匹配</a:t>
                </a:r>
              </a:p>
            </p:txBody>
          </p:sp>
        </p:grpSp>
        <p:grpSp>
          <p:nvGrpSpPr>
            <p:cNvPr id="44" name="组合 43">
              <a:extLst>
                <a:ext uri="{FF2B5EF4-FFF2-40B4-BE49-F238E27FC236}">
                  <a16:creationId xmlns:a16="http://schemas.microsoft.com/office/drawing/2014/main" id="{B98947AC-B049-4CE5-BDB7-5B0A4225DC45}"/>
                </a:ext>
              </a:extLst>
            </p:cNvPr>
            <p:cNvGrpSpPr/>
            <p:nvPr/>
          </p:nvGrpSpPr>
          <p:grpSpPr>
            <a:xfrm>
              <a:off x="5171811" y="5329728"/>
              <a:ext cx="1072849" cy="523220"/>
              <a:chOff x="5171811" y="5329728"/>
              <a:chExt cx="1072849" cy="523220"/>
            </a:xfrm>
          </p:grpSpPr>
          <p:sp>
            <p:nvSpPr>
              <p:cNvPr id="37" name="文本框 36">
                <a:extLst>
                  <a:ext uri="{FF2B5EF4-FFF2-40B4-BE49-F238E27FC236}">
                    <a16:creationId xmlns:a16="http://schemas.microsoft.com/office/drawing/2014/main" id="{2BE5185F-4BF4-4E15-9D04-587AC5592266}"/>
                  </a:ext>
                </a:extLst>
              </p:cNvPr>
              <p:cNvSpPr txBox="1"/>
              <p:nvPr/>
            </p:nvSpPr>
            <p:spPr>
              <a:xfrm>
                <a:off x="5171811" y="5329728"/>
                <a:ext cx="868845"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机器人坐标系</a:t>
                </a:r>
              </a:p>
            </p:txBody>
          </p:sp>
          <p:cxnSp>
            <p:nvCxnSpPr>
              <p:cNvPr id="39" name="直接箭头连接符 38">
                <a:extLst>
                  <a:ext uri="{FF2B5EF4-FFF2-40B4-BE49-F238E27FC236}">
                    <a16:creationId xmlns:a16="http://schemas.microsoft.com/office/drawing/2014/main" id="{3276268E-D122-4E85-8708-B008C3C06D21}"/>
                  </a:ext>
                </a:extLst>
              </p:cNvPr>
              <p:cNvCxnSpPr>
                <a:cxnSpLocks/>
              </p:cNvCxnSpPr>
              <p:nvPr/>
            </p:nvCxnSpPr>
            <p:spPr>
              <a:xfrm flipV="1">
                <a:off x="5836651" y="5573156"/>
                <a:ext cx="408009" cy="3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D28F6BFC-2B9B-4736-AB2D-B798CB616CA5}"/>
                </a:ext>
              </a:extLst>
            </p:cNvPr>
            <p:cNvGrpSpPr/>
            <p:nvPr/>
          </p:nvGrpSpPr>
          <p:grpSpPr>
            <a:xfrm>
              <a:off x="5147866" y="3653440"/>
              <a:ext cx="1190477" cy="523220"/>
              <a:chOff x="5207618" y="5425941"/>
              <a:chExt cx="1190477" cy="523220"/>
            </a:xfrm>
          </p:grpSpPr>
          <p:sp>
            <p:nvSpPr>
              <p:cNvPr id="46" name="文本框 45">
                <a:extLst>
                  <a:ext uri="{FF2B5EF4-FFF2-40B4-BE49-F238E27FC236}">
                    <a16:creationId xmlns:a16="http://schemas.microsoft.com/office/drawing/2014/main" id="{C8E46DAB-CBCD-4365-9E92-A374365E4D73}"/>
                  </a:ext>
                </a:extLst>
              </p:cNvPr>
              <p:cNvSpPr txBox="1"/>
              <p:nvPr/>
            </p:nvSpPr>
            <p:spPr>
              <a:xfrm>
                <a:off x="5207618" y="5425941"/>
                <a:ext cx="771953"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地图坐标系</a:t>
                </a:r>
              </a:p>
            </p:txBody>
          </p:sp>
          <p:cxnSp>
            <p:nvCxnSpPr>
              <p:cNvPr id="47" name="直接箭头连接符 46">
                <a:extLst>
                  <a:ext uri="{FF2B5EF4-FFF2-40B4-BE49-F238E27FC236}">
                    <a16:creationId xmlns:a16="http://schemas.microsoft.com/office/drawing/2014/main" id="{F6A5F220-75D2-453B-97CA-BD2C1C180A0D}"/>
                  </a:ext>
                </a:extLst>
              </p:cNvPr>
              <p:cNvCxnSpPr>
                <a:cxnSpLocks/>
              </p:cNvCxnSpPr>
              <p:nvPr/>
            </p:nvCxnSpPr>
            <p:spPr>
              <a:xfrm flipV="1">
                <a:off x="5925558" y="5560641"/>
                <a:ext cx="472537" cy="3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B2010E16-B39A-42C6-A2AA-73301CC6FD18}"/>
              </a:ext>
            </a:extLst>
          </p:cNvPr>
          <p:cNvGrpSpPr/>
          <p:nvPr/>
        </p:nvGrpSpPr>
        <p:grpSpPr>
          <a:xfrm>
            <a:off x="150202" y="2937464"/>
            <a:ext cx="4945383" cy="3411888"/>
            <a:chOff x="-4164339" y="2860582"/>
            <a:chExt cx="4945383" cy="3411888"/>
          </a:xfrm>
        </p:grpSpPr>
        <p:pic>
          <p:nvPicPr>
            <p:cNvPr id="26" name="图片 25">
              <a:extLst>
                <a:ext uri="{FF2B5EF4-FFF2-40B4-BE49-F238E27FC236}">
                  <a16:creationId xmlns:a16="http://schemas.microsoft.com/office/drawing/2014/main" id="{590C4393-AFCD-4488-963D-807EC2FFB01A}"/>
                </a:ext>
              </a:extLst>
            </p:cNvPr>
            <p:cNvPicPr>
              <a:picLocks noChangeAspect="1"/>
            </p:cNvPicPr>
            <p:nvPr/>
          </p:nvPicPr>
          <p:blipFill>
            <a:blip r:embed="rId4"/>
            <a:stretch>
              <a:fillRect/>
            </a:stretch>
          </p:blipFill>
          <p:spPr>
            <a:xfrm>
              <a:off x="-3880494" y="3244562"/>
              <a:ext cx="4037323" cy="3027908"/>
            </a:xfrm>
            <a:prstGeom prst="rect">
              <a:avLst/>
            </a:prstGeom>
            <a:ln>
              <a:noFill/>
            </a:ln>
            <a:effectLst>
              <a:outerShdw blurRad="292100" dist="139700" dir="2700000" algn="tl" rotWithShape="0">
                <a:srgbClr val="333333">
                  <a:alpha val="65000"/>
                </a:srgbClr>
              </a:outerShdw>
            </a:effectLst>
          </p:spPr>
        </p:pic>
        <p:sp>
          <p:nvSpPr>
            <p:cNvPr id="27" name="文本框 26">
              <a:extLst>
                <a:ext uri="{FF2B5EF4-FFF2-40B4-BE49-F238E27FC236}">
                  <a16:creationId xmlns:a16="http://schemas.microsoft.com/office/drawing/2014/main" id="{EE9306CC-8D6A-4B54-A399-967BFC2B2A88}"/>
                </a:ext>
              </a:extLst>
            </p:cNvPr>
            <p:cNvSpPr txBox="1"/>
            <p:nvPr/>
          </p:nvSpPr>
          <p:spPr>
            <a:xfrm>
              <a:off x="-4164339" y="2860582"/>
              <a:ext cx="494538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点云数据与环境地图扫描匹配</a:t>
              </a:r>
            </a:p>
          </p:txBody>
        </p:sp>
      </p:grpSp>
      <p:sp>
        <p:nvSpPr>
          <p:cNvPr id="2" name="内容占位符 1">
            <a:extLst>
              <a:ext uri="{FF2B5EF4-FFF2-40B4-BE49-F238E27FC236}">
                <a16:creationId xmlns:a16="http://schemas.microsoft.com/office/drawing/2014/main" id="{4F05E1AF-A068-400C-B090-460ADBC10DBE}"/>
              </a:ext>
            </a:extLst>
          </p:cNvPr>
          <p:cNvSpPr>
            <a:spLocks noGrp="1"/>
          </p:cNvSpPr>
          <p:nvPr>
            <p:ph sz="quarter" idx="10"/>
          </p:nvPr>
        </p:nvSpPr>
        <p:spPr>
          <a:xfrm>
            <a:off x="167135" y="1563296"/>
            <a:ext cx="8489955" cy="723760"/>
          </a:xfrm>
        </p:spPr>
        <p:txBody>
          <a:bodyPr>
            <a:noAutofit/>
          </a:bodyPr>
          <a:lstStyle/>
          <a:p>
            <a:pPr marL="342900" indent="-342900">
              <a:buFont typeface="Wingdings" panose="05000000000000000000" pitchFamily="2" charset="2"/>
              <a:buChar char="Ø"/>
            </a:pPr>
            <a:r>
              <a:rPr lang="en-US" altLang="zh-CN" sz="2400" b="1" dirty="0">
                <a:cs typeface="Times New Roman" panose="02020603050405020304" pitchFamily="18" charset="0"/>
              </a:rPr>
              <a:t>IMU+</a:t>
            </a:r>
            <a:r>
              <a:rPr lang="zh-CN" altLang="en-US" sz="2400" b="1" dirty="0">
                <a:cs typeface="Times New Roman" panose="02020603050405020304" pitchFamily="18" charset="0"/>
              </a:rPr>
              <a:t>编码器</a:t>
            </a:r>
            <a:r>
              <a:rPr lang="en-US" altLang="zh-CN" sz="2400" b="1" dirty="0">
                <a:cs typeface="Times New Roman" panose="02020603050405020304" pitchFamily="18" charset="0"/>
              </a:rPr>
              <a:t>+</a:t>
            </a:r>
            <a:r>
              <a:rPr lang="zh-CN" altLang="en-US" sz="2400" b="1" dirty="0">
                <a:cs typeface="Times New Roman" panose="02020603050405020304" pitchFamily="18" charset="0"/>
              </a:rPr>
              <a:t>激光雷达的融合定位系统</a:t>
            </a:r>
          </a:p>
        </p:txBody>
      </p:sp>
      <p:sp>
        <p:nvSpPr>
          <p:cNvPr id="22" name="矩形 21">
            <a:extLst>
              <a:ext uri="{FF2B5EF4-FFF2-40B4-BE49-F238E27FC236}">
                <a16:creationId xmlns:a16="http://schemas.microsoft.com/office/drawing/2014/main" id="{8E0960DF-2BFE-45A0-B708-D94627929CF6}"/>
              </a:ext>
            </a:extLst>
          </p:cNvPr>
          <p:cNvSpPr/>
          <p:nvPr/>
        </p:nvSpPr>
        <p:spPr>
          <a:xfrm>
            <a:off x="419207" y="971530"/>
            <a:ext cx="5173210" cy="584775"/>
          </a:xfrm>
          <a:prstGeom prst="rect">
            <a:avLst/>
          </a:prstGeom>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机器人</a:t>
            </a:r>
            <a:r>
              <a:rPr lang="en-US" altLang="zh-CN" sz="3200" b="1" dirty="0">
                <a:solidFill>
                  <a:schemeClr val="accent1"/>
                </a:solidFill>
                <a:latin typeface="微软雅黑" panose="020B0503020204020204" pitchFamily="34" charset="-122"/>
                <a:ea typeface="微软雅黑" panose="020B0503020204020204" pitchFamily="34" charset="-122"/>
              </a:rPr>
              <a:t>SLAM</a:t>
            </a:r>
            <a:r>
              <a:rPr lang="zh-CN" altLang="en-US" sz="3200" b="1" dirty="0">
                <a:solidFill>
                  <a:schemeClr val="accent1"/>
                </a:solidFill>
                <a:latin typeface="微软雅黑" panose="020B0503020204020204" pitchFamily="34" charset="-122"/>
                <a:ea typeface="微软雅黑" panose="020B0503020204020204" pitchFamily="34" charset="-122"/>
              </a:rPr>
              <a:t>和导航测试</a:t>
            </a:r>
          </a:p>
        </p:txBody>
      </p:sp>
      <p:sp>
        <p:nvSpPr>
          <p:cNvPr id="25" name="矩形 24">
            <a:extLst>
              <a:ext uri="{FF2B5EF4-FFF2-40B4-BE49-F238E27FC236}">
                <a16:creationId xmlns:a16="http://schemas.microsoft.com/office/drawing/2014/main" id="{480E4C6E-6448-4652-8BFC-1445A510FAB2}"/>
              </a:ext>
            </a:extLst>
          </p:cNvPr>
          <p:cNvSpPr/>
          <p:nvPr/>
        </p:nvSpPr>
        <p:spPr>
          <a:xfrm>
            <a:off x="339326" y="2065388"/>
            <a:ext cx="8214363" cy="923330"/>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激光雷达点云数据扫描匹配</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在导航过程中，通过将激光雷达点云数据与环境地图进行扫描匹配，修正位姿推测带来的误差，实现更加精确的导航定位。</a:t>
            </a:r>
            <a:endParaRPr lang="en-US" altLang="zh-CN"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7647A49-2FB3-432E-82C7-9FFB215155EF}"/>
              </a:ext>
            </a:extLst>
          </p:cNvPr>
          <p:cNvSpPr/>
          <p:nvPr/>
        </p:nvSpPr>
        <p:spPr>
          <a:xfrm>
            <a:off x="428932" y="5596878"/>
            <a:ext cx="4444473" cy="1169551"/>
          </a:xfrm>
          <a:prstGeom prst="rect">
            <a:avLst/>
          </a:prstGeom>
          <a:solidFill>
            <a:schemeClr val="bg1"/>
          </a:solidFill>
        </p:spPr>
        <p:txBody>
          <a:bodyPr wrap="square">
            <a:spAutoFit/>
          </a:bodyPr>
          <a:lstStyle/>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方格边长</a:t>
            </a:r>
            <a:r>
              <a:rPr lang="en-US" altLang="zh-CN" sz="1400" dirty="0">
                <a:latin typeface="微软雅黑" panose="020B0503020204020204" pitchFamily="34" charset="-122"/>
                <a:ea typeface="微软雅黑" panose="020B0503020204020204" pitchFamily="34" charset="-122"/>
              </a:rPr>
              <a:t>1m</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004098"/>
                </a:solidFill>
                <a:latin typeface="微软雅黑" panose="020B0503020204020204" pitchFamily="34" charset="-122"/>
                <a:ea typeface="微软雅黑" panose="020B0503020204020204" pitchFamily="34" charset="-122"/>
              </a:rPr>
              <a:t>蓝色箭头</a:t>
            </a:r>
            <a:r>
              <a:rPr lang="zh-CN" altLang="en-US" sz="1400" dirty="0">
                <a:latin typeface="微软雅黑" panose="020B0503020204020204" pitchFamily="34" charset="-122"/>
                <a:ea typeface="微软雅黑" panose="020B0503020204020204" pitchFamily="34" charset="-122"/>
              </a:rPr>
              <a:t>是</a:t>
            </a:r>
            <a:r>
              <a:rPr lang="en-US" altLang="zh-CN" sz="1400" dirty="0">
                <a:latin typeface="微软雅黑" panose="020B0503020204020204" pitchFamily="34" charset="-122"/>
                <a:ea typeface="微软雅黑" panose="020B0503020204020204" pitchFamily="34" charset="-122"/>
              </a:rPr>
              <a:t>IMU+</a:t>
            </a:r>
            <a:r>
              <a:rPr lang="zh-CN" altLang="en-US" sz="1400" dirty="0">
                <a:latin typeface="微软雅黑" panose="020B0503020204020204" pitchFamily="34" charset="-122"/>
                <a:ea typeface="微软雅黑" panose="020B0503020204020204" pitchFamily="34" charset="-122"/>
              </a:rPr>
              <a:t>编码器数据融合后的推测位姿；</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红色箭头</a:t>
            </a:r>
            <a:r>
              <a:rPr lang="zh-CN" altLang="en-US" sz="1400" dirty="0">
                <a:latin typeface="微软雅黑" panose="020B0503020204020204" pitchFamily="34" charset="-122"/>
                <a:ea typeface="微软雅黑" panose="020B0503020204020204" pitchFamily="34" charset="-122"/>
              </a:rPr>
              <a:t>是仅用编码器数据推算的位姿。</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429044"/>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1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2584</TotalTime>
  <Words>2271</Words>
  <Application>Microsoft Office PowerPoint</Application>
  <PresentationFormat>全屏显示(4:3)</PresentationFormat>
  <Paragraphs>173</Paragraphs>
  <Slides>14</Slides>
  <Notes>13</Notes>
  <HiddenSlides>0</HiddenSlides>
  <MMClips>8</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等线 Light</vt:lpstr>
      <vt:lpstr>微软雅黑</vt:lpstr>
      <vt:lpstr>Arial</vt:lpstr>
      <vt:lpstr>Calibri</vt:lpstr>
      <vt:lpstr>Cambria Math</vt:lpstr>
      <vt:lpstr>Wingdings</vt:lpstr>
      <vt:lpstr>2016-VI主题-蓝</vt:lpstr>
      <vt:lpstr>1_2016-VI主题-蓝</vt:lpstr>
      <vt:lpstr>NuBot：SLAM和导航的实现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机器人SLAM和导航测试</vt:lpstr>
      <vt:lpstr>机器人SLAM和导航测试</vt:lpstr>
      <vt:lpstr>机器人SLAM和导航测试</vt:lpstr>
      <vt:lpstr>机器人SLAM和导航测试</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徐 浩</cp:lastModifiedBy>
  <cp:revision>130</cp:revision>
  <dcterms:created xsi:type="dcterms:W3CDTF">2016-04-20T02:59:17Z</dcterms:created>
  <dcterms:modified xsi:type="dcterms:W3CDTF">2022-06-20T17:16:43Z</dcterms:modified>
</cp:coreProperties>
</file>